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8" r:id="rId2"/>
    <p:sldMasterId id="2147483690" r:id="rId3"/>
    <p:sldMasterId id="2147483702" r:id="rId4"/>
  </p:sldMasterIdLst>
  <p:notesMasterIdLst>
    <p:notesMasterId r:id="rId83"/>
  </p:notesMasterIdLst>
  <p:sldIdLst>
    <p:sldId id="257" r:id="rId5"/>
    <p:sldId id="2141411198" r:id="rId6"/>
    <p:sldId id="334" r:id="rId7"/>
    <p:sldId id="338" r:id="rId8"/>
    <p:sldId id="319" r:id="rId9"/>
    <p:sldId id="315" r:id="rId10"/>
    <p:sldId id="327" r:id="rId11"/>
    <p:sldId id="321" r:id="rId12"/>
    <p:sldId id="328" r:id="rId13"/>
    <p:sldId id="2141411176" r:id="rId14"/>
    <p:sldId id="2141411177" r:id="rId15"/>
    <p:sldId id="340" r:id="rId16"/>
    <p:sldId id="341" r:id="rId17"/>
    <p:sldId id="256" r:id="rId18"/>
    <p:sldId id="269" r:id="rId19"/>
    <p:sldId id="270" r:id="rId20"/>
    <p:sldId id="272" r:id="rId21"/>
    <p:sldId id="258" r:id="rId22"/>
    <p:sldId id="273" r:id="rId23"/>
    <p:sldId id="2141411184" r:id="rId24"/>
    <p:sldId id="274" r:id="rId25"/>
    <p:sldId id="265" r:id="rId26"/>
    <p:sldId id="275" r:id="rId27"/>
    <p:sldId id="279" r:id="rId28"/>
    <p:sldId id="276" r:id="rId29"/>
    <p:sldId id="277" r:id="rId30"/>
    <p:sldId id="282" r:id="rId31"/>
    <p:sldId id="281" r:id="rId32"/>
    <p:sldId id="284" r:id="rId33"/>
    <p:sldId id="285" r:id="rId34"/>
    <p:sldId id="278" r:id="rId35"/>
    <p:sldId id="280" r:id="rId36"/>
    <p:sldId id="342" r:id="rId37"/>
    <p:sldId id="2141411091" r:id="rId38"/>
    <p:sldId id="2141411182" r:id="rId39"/>
    <p:sldId id="2141411183" r:id="rId40"/>
    <p:sldId id="2141411092" r:id="rId41"/>
    <p:sldId id="2141411093" r:id="rId42"/>
    <p:sldId id="2141411166" r:id="rId43"/>
    <p:sldId id="2141411094" r:id="rId44"/>
    <p:sldId id="2141411035" r:id="rId45"/>
    <p:sldId id="2141411089" r:id="rId46"/>
    <p:sldId id="2141411071" r:id="rId47"/>
    <p:sldId id="2141411170" r:id="rId48"/>
    <p:sldId id="3536" r:id="rId49"/>
    <p:sldId id="3541" r:id="rId50"/>
    <p:sldId id="2141411064" r:id="rId51"/>
    <p:sldId id="2141411168" r:id="rId52"/>
    <p:sldId id="2141411077" r:id="rId53"/>
    <p:sldId id="2141411141" r:id="rId54"/>
    <p:sldId id="2141410999" r:id="rId55"/>
    <p:sldId id="2141411006" r:id="rId56"/>
    <p:sldId id="2141411196" r:id="rId57"/>
    <p:sldId id="2141411185" r:id="rId58"/>
    <p:sldId id="2141411186" r:id="rId59"/>
    <p:sldId id="266" r:id="rId60"/>
    <p:sldId id="267" r:id="rId61"/>
    <p:sldId id="268" r:id="rId62"/>
    <p:sldId id="2141411187" r:id="rId63"/>
    <p:sldId id="2141411188" r:id="rId64"/>
    <p:sldId id="2141411189" r:id="rId65"/>
    <p:sldId id="271" r:id="rId66"/>
    <p:sldId id="2141411190" r:id="rId67"/>
    <p:sldId id="2141411191" r:id="rId68"/>
    <p:sldId id="261" r:id="rId69"/>
    <p:sldId id="2141411192" r:id="rId70"/>
    <p:sldId id="2141411193" r:id="rId71"/>
    <p:sldId id="2141411194" r:id="rId72"/>
    <p:sldId id="2141411195" r:id="rId73"/>
    <p:sldId id="264" r:id="rId74"/>
    <p:sldId id="2141411178" r:id="rId75"/>
    <p:sldId id="2141411171" r:id="rId76"/>
    <p:sldId id="2141411179" r:id="rId77"/>
    <p:sldId id="2141411181" r:id="rId78"/>
    <p:sldId id="2141411180" r:id="rId79"/>
    <p:sldId id="2141411173" r:id="rId80"/>
    <p:sldId id="293" r:id="rId81"/>
    <p:sldId id="2141411174" r:id="rId8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3B72"/>
    <a:srgbClr val="D8ED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C6FC8B6-3800-4620-9660-A4A0BE2698C4}" v="1" dt="2026-10-14T20:38:06.78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7" autoAdjust="0"/>
    <p:restoredTop sz="94660"/>
  </p:normalViewPr>
  <p:slideViewPr>
    <p:cSldViewPr snapToGrid="0">
      <p:cViewPr>
        <p:scale>
          <a:sx n="75" d="100"/>
          <a:sy n="75" d="100"/>
        </p:scale>
        <p:origin x="22" y="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presProps" Target="presProps.xml"/><Relationship Id="rId89" Type="http://schemas.microsoft.com/office/2015/10/relationships/revisionInfo" Target="revisionInfo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5" Type="http://schemas.openxmlformats.org/officeDocument/2006/relationships/slide" Target="slides/slide1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slide" Target="slides/slide73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slide" Target="slides/slide76.xml"/><Relationship Id="rId85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notesMaster" Target="notesMasters/notesMaster1.xml"/><Relationship Id="rId88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slide" Target="slides/slide77.xml"/><Relationship Id="rId86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87" Type="http://schemas.openxmlformats.org/officeDocument/2006/relationships/tableStyles" Target="tableStyles.xml"/><Relationship Id="rId61" Type="http://schemas.openxmlformats.org/officeDocument/2006/relationships/slide" Target="slides/slide57.xml"/><Relationship Id="rId82" Type="http://schemas.openxmlformats.org/officeDocument/2006/relationships/slide" Target="slides/slide78.xml"/><Relationship Id="rId19" Type="http://schemas.openxmlformats.org/officeDocument/2006/relationships/slide" Target="slides/slide1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c McGerty" userId="e4720ebb-a812-4324-96a1-c669e1cec98f" providerId="ADAL" clId="{2BA6956E-DD19-405A-BF40-393C2EE6D09F}"/>
    <pc:docChg chg="custSel addSld delSld modSld">
      <pc:chgData name="Marc McGerty" userId="e4720ebb-a812-4324-96a1-c669e1cec98f" providerId="ADAL" clId="{2BA6956E-DD19-405A-BF40-393C2EE6D09F}" dt="2026-10-14T20:40:26.003" v="115" actId="47"/>
      <pc:docMkLst>
        <pc:docMk/>
      </pc:docMkLst>
      <pc:sldChg chg="modSp mod">
        <pc:chgData name="Marc McGerty" userId="e4720ebb-a812-4324-96a1-c669e1cec98f" providerId="ADAL" clId="{2BA6956E-DD19-405A-BF40-393C2EE6D09F}" dt="2026-10-14T18:18:25.230" v="12" actId="27636"/>
        <pc:sldMkLst>
          <pc:docMk/>
          <pc:sldMk cId="3046352447" sldId="2141411171"/>
        </pc:sldMkLst>
        <pc:spChg chg="mod">
          <ac:chgData name="Marc McGerty" userId="e4720ebb-a812-4324-96a1-c669e1cec98f" providerId="ADAL" clId="{2BA6956E-DD19-405A-BF40-393C2EE6D09F}" dt="2026-10-14T18:18:25.230" v="12" actId="27636"/>
          <ac:spMkLst>
            <pc:docMk/>
            <pc:sldMk cId="3046352447" sldId="2141411171"/>
            <ac:spMk id="3" creationId="{087891A5-601F-2A68-23F0-38FD7EE1B391}"/>
          </ac:spMkLst>
        </pc:spChg>
      </pc:sldChg>
      <pc:sldChg chg="modSp mod">
        <pc:chgData name="Marc McGerty" userId="e4720ebb-a812-4324-96a1-c669e1cec98f" providerId="ADAL" clId="{2BA6956E-DD19-405A-BF40-393C2EE6D09F}" dt="2026-10-14T18:14:26.592" v="3" actId="20577"/>
        <pc:sldMkLst>
          <pc:docMk/>
          <pc:sldMk cId="2311679539" sldId="2141411180"/>
        </pc:sldMkLst>
        <pc:graphicFrameChg chg="modGraphic">
          <ac:chgData name="Marc McGerty" userId="e4720ebb-a812-4324-96a1-c669e1cec98f" providerId="ADAL" clId="{2BA6956E-DD19-405A-BF40-393C2EE6D09F}" dt="2026-10-14T18:14:26.592" v="3" actId="20577"/>
          <ac:graphicFrameMkLst>
            <pc:docMk/>
            <pc:sldMk cId="2311679539" sldId="2141411180"/>
            <ac:graphicFrameMk id="4" creationId="{18B2E3ED-1F3B-6AB8-0A01-D26936625204}"/>
          </ac:graphicFrameMkLst>
        </pc:graphicFrameChg>
      </pc:sldChg>
      <pc:sldChg chg="addSp modSp mod">
        <pc:chgData name="Marc McGerty" userId="e4720ebb-a812-4324-96a1-c669e1cec98f" providerId="ADAL" clId="{2BA6956E-DD19-405A-BF40-393C2EE6D09F}" dt="2026-10-14T18:17:37.212" v="5" actId="1076"/>
        <pc:sldMkLst>
          <pc:docMk/>
          <pc:sldMk cId="259052855" sldId="2141411196"/>
        </pc:sldMkLst>
        <pc:picChg chg="add mod">
          <ac:chgData name="Marc McGerty" userId="e4720ebb-a812-4324-96a1-c669e1cec98f" providerId="ADAL" clId="{2BA6956E-DD19-405A-BF40-393C2EE6D09F}" dt="2026-10-14T18:17:37.212" v="5" actId="1076"/>
          <ac:picMkLst>
            <pc:docMk/>
            <pc:sldMk cId="259052855" sldId="2141411196"/>
            <ac:picMk id="6" creationId="{C0CFEDBD-BBE6-2A89-477C-E45D537820A9}"/>
          </ac:picMkLst>
        </pc:picChg>
      </pc:sldChg>
      <pc:sldChg chg="new del">
        <pc:chgData name="Marc McGerty" userId="e4720ebb-a812-4324-96a1-c669e1cec98f" providerId="ADAL" clId="{2BA6956E-DD19-405A-BF40-393C2EE6D09F}" dt="2026-10-14T20:40:26.003" v="115" actId="47"/>
        <pc:sldMkLst>
          <pc:docMk/>
          <pc:sldMk cId="2782966162" sldId="2141411197"/>
        </pc:sldMkLst>
      </pc:sldChg>
      <pc:sldChg chg="addSp delSp modSp add mod setBg">
        <pc:chgData name="Marc McGerty" userId="e4720ebb-a812-4324-96a1-c669e1cec98f" providerId="ADAL" clId="{2BA6956E-DD19-405A-BF40-393C2EE6D09F}" dt="2026-10-14T20:39:57.436" v="114" actId="1038"/>
        <pc:sldMkLst>
          <pc:docMk/>
          <pc:sldMk cId="2245584945" sldId="2141411198"/>
        </pc:sldMkLst>
        <pc:spChg chg="mod">
          <ac:chgData name="Marc McGerty" userId="e4720ebb-a812-4324-96a1-c669e1cec98f" providerId="ADAL" clId="{2BA6956E-DD19-405A-BF40-393C2EE6D09F}" dt="2026-10-14T20:39:08.358" v="101" actId="26606"/>
          <ac:spMkLst>
            <pc:docMk/>
            <pc:sldMk cId="2245584945" sldId="2141411198"/>
            <ac:spMk id="2" creationId="{3BB2F86B-372F-3904-3B0A-D021E4E130B7}"/>
          </ac:spMkLst>
        </pc:spChg>
        <pc:spChg chg="mod">
          <ac:chgData name="Marc McGerty" userId="e4720ebb-a812-4324-96a1-c669e1cec98f" providerId="ADAL" clId="{2BA6956E-DD19-405A-BF40-393C2EE6D09F}" dt="2026-10-14T20:39:23.842" v="105" actId="14100"/>
          <ac:spMkLst>
            <pc:docMk/>
            <pc:sldMk cId="2245584945" sldId="2141411198"/>
            <ac:spMk id="3" creationId="{AB9B99CB-4B07-08DD-E777-EE544BDBC27E}"/>
          </ac:spMkLst>
        </pc:spChg>
        <pc:spChg chg="add">
          <ac:chgData name="Marc McGerty" userId="e4720ebb-a812-4324-96a1-c669e1cec98f" providerId="ADAL" clId="{2BA6956E-DD19-405A-BF40-393C2EE6D09F}" dt="2026-10-14T20:39:08.358" v="101" actId="26606"/>
          <ac:spMkLst>
            <pc:docMk/>
            <pc:sldMk cId="2245584945" sldId="2141411198"/>
            <ac:spMk id="10" creationId="{9DA15B1D-0133-4CB3-B7CC-61FA728745D1}"/>
          </ac:spMkLst>
        </pc:spChg>
        <pc:spChg chg="add">
          <ac:chgData name="Marc McGerty" userId="e4720ebb-a812-4324-96a1-c669e1cec98f" providerId="ADAL" clId="{2BA6956E-DD19-405A-BF40-393C2EE6D09F}" dt="2026-10-14T20:39:08.358" v="101" actId="26606"/>
          <ac:spMkLst>
            <pc:docMk/>
            <pc:sldMk cId="2245584945" sldId="2141411198"/>
            <ac:spMk id="14" creationId="{B5BA9375-863F-4B24-9083-14FE819F8E05}"/>
          </ac:spMkLst>
        </pc:spChg>
        <pc:picChg chg="add mod">
          <ac:chgData name="Marc McGerty" userId="e4720ebb-a812-4324-96a1-c669e1cec98f" providerId="ADAL" clId="{2BA6956E-DD19-405A-BF40-393C2EE6D09F}" dt="2026-10-14T20:39:57.436" v="114" actId="1038"/>
          <ac:picMkLst>
            <pc:docMk/>
            <pc:sldMk cId="2245584945" sldId="2141411198"/>
            <ac:picMk id="5" creationId="{BE6C7E43-562D-9BA5-B6A2-203A8C012C24}"/>
          </ac:picMkLst>
        </pc:picChg>
        <pc:picChg chg="del">
          <ac:chgData name="Marc McGerty" userId="e4720ebb-a812-4324-96a1-c669e1cec98f" providerId="ADAL" clId="{2BA6956E-DD19-405A-BF40-393C2EE6D09F}" dt="2026-10-14T20:38:57.691" v="98" actId="478"/>
          <ac:picMkLst>
            <pc:docMk/>
            <pc:sldMk cId="2245584945" sldId="2141411198"/>
            <ac:picMk id="6" creationId="{D143FB47-595B-CF1B-34D0-A19F5C7E7D54}"/>
          </ac:picMkLst>
        </pc:picChg>
        <pc:picChg chg="add">
          <ac:chgData name="Marc McGerty" userId="e4720ebb-a812-4324-96a1-c669e1cec98f" providerId="ADAL" clId="{2BA6956E-DD19-405A-BF40-393C2EE6D09F}" dt="2026-10-14T20:39:08.358" v="101" actId="26606"/>
          <ac:picMkLst>
            <pc:docMk/>
            <pc:sldMk cId="2245584945" sldId="2141411198"/>
            <ac:picMk id="12" creationId="{3EF2F61C-287D-47BC-878F-C876F74FFDD2}"/>
          </ac:picMkLst>
        </pc:pic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svg"/><Relationship Id="rId1" Type="http://schemas.openxmlformats.org/officeDocument/2006/relationships/image" Target="../media/image11.svg"/><Relationship Id="rId4" Type="http://schemas.openxmlformats.org/officeDocument/2006/relationships/image" Target="../media/image14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svg"/><Relationship Id="rId1" Type="http://schemas.openxmlformats.org/officeDocument/2006/relationships/image" Target="../media/image11.svg"/><Relationship Id="rId4" Type="http://schemas.openxmlformats.org/officeDocument/2006/relationships/image" Target="../media/image14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7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5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A7133C7-D405-42DA-8540-9BF5939B96AA}" type="doc">
      <dgm:prSet loTypeId="urn:microsoft.com/office/officeart/2018/5/layout/IconLeafLabelList" loCatId="icon" qsTypeId="urn:microsoft.com/office/officeart/2005/8/quickstyle/simple1#14" qsCatId="simple" csTypeId="urn:microsoft.com/office/officeart/2018/5/colors/Iconchunking_neutralicon_colorful1" csCatId="colorful" phldr="1"/>
      <dgm:spPr/>
    </dgm:pt>
    <dgm:pt modelId="{1A7C5076-80FA-438D-B3AA-78B28358DBF1}">
      <dgm:prSet phldrT="[Text]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GB" dirty="0"/>
            <a:t>Employers</a:t>
          </a:r>
        </a:p>
      </dgm:t>
    </dgm:pt>
    <dgm:pt modelId="{A5037874-DE8B-41F8-B7D0-7E0E172EB65E}" type="parTrans" cxnId="{748D2202-EC86-4B23-A249-14B0A1B94E04}">
      <dgm:prSet/>
      <dgm:spPr/>
      <dgm:t>
        <a:bodyPr/>
        <a:lstStyle/>
        <a:p>
          <a:endParaRPr lang="en-GB"/>
        </a:p>
      </dgm:t>
    </dgm:pt>
    <dgm:pt modelId="{1854B2DF-8493-4248-9880-170482FF1F9E}" type="sibTrans" cxnId="{748D2202-EC86-4B23-A249-14B0A1B94E04}">
      <dgm:prSet/>
      <dgm:spPr/>
      <dgm:t>
        <a:bodyPr/>
        <a:lstStyle/>
        <a:p>
          <a:pPr>
            <a:lnSpc>
              <a:spcPct val="100000"/>
            </a:lnSpc>
          </a:pPr>
          <a:endParaRPr lang="en-GB"/>
        </a:p>
      </dgm:t>
    </dgm:pt>
    <dgm:pt modelId="{393630E5-D4D9-4393-B1C3-7C08AE323C27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GB" dirty="0"/>
            <a:t>Jobs</a:t>
          </a:r>
        </a:p>
      </dgm:t>
    </dgm:pt>
    <dgm:pt modelId="{1C92F490-19B2-43F3-9758-99CECEECEA20}" type="parTrans" cxnId="{1E17F2BA-1BF9-43F9-A68B-8B798AF9B1AA}">
      <dgm:prSet/>
      <dgm:spPr/>
      <dgm:t>
        <a:bodyPr/>
        <a:lstStyle/>
        <a:p>
          <a:endParaRPr lang="en-GB"/>
        </a:p>
      </dgm:t>
    </dgm:pt>
    <dgm:pt modelId="{12399A22-9F4F-4937-AD38-4B628721B9AF}" type="sibTrans" cxnId="{1E17F2BA-1BF9-43F9-A68B-8B798AF9B1AA}">
      <dgm:prSet/>
      <dgm:spPr/>
      <dgm:t>
        <a:bodyPr/>
        <a:lstStyle/>
        <a:p>
          <a:pPr>
            <a:lnSpc>
              <a:spcPct val="100000"/>
            </a:lnSpc>
          </a:pPr>
          <a:endParaRPr lang="en-GB"/>
        </a:p>
      </dgm:t>
    </dgm:pt>
    <dgm:pt modelId="{EA9CB759-3BCB-4773-B55C-E87BEDF4D506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GB" dirty="0"/>
            <a:t>Skills</a:t>
          </a:r>
        </a:p>
      </dgm:t>
    </dgm:pt>
    <dgm:pt modelId="{44F38E5B-C03E-45B6-BDB6-0B3C240E830D}" type="parTrans" cxnId="{2F6F3319-6A5D-43EB-9780-070FD59E2533}">
      <dgm:prSet/>
      <dgm:spPr/>
      <dgm:t>
        <a:bodyPr/>
        <a:lstStyle/>
        <a:p>
          <a:endParaRPr lang="en-GB"/>
        </a:p>
      </dgm:t>
    </dgm:pt>
    <dgm:pt modelId="{66CA79A5-67D2-4CE1-A41E-C102D7C8FD96}" type="sibTrans" cxnId="{2F6F3319-6A5D-43EB-9780-070FD59E2533}">
      <dgm:prSet/>
      <dgm:spPr/>
      <dgm:t>
        <a:bodyPr/>
        <a:lstStyle/>
        <a:p>
          <a:pPr>
            <a:lnSpc>
              <a:spcPct val="100000"/>
            </a:lnSpc>
          </a:pPr>
          <a:endParaRPr lang="en-GB"/>
        </a:p>
      </dgm:t>
    </dgm:pt>
    <dgm:pt modelId="{0EF02D25-C618-4654-9E1E-6DE1D83F7D82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GB" dirty="0"/>
            <a:t>integration</a:t>
          </a:r>
        </a:p>
      </dgm:t>
    </dgm:pt>
    <dgm:pt modelId="{8A4668C7-EBAA-4CED-957F-6C5494C6A85A}" type="parTrans" cxnId="{48BFC803-2A9B-4B2A-940C-AF01B951F81E}">
      <dgm:prSet/>
      <dgm:spPr/>
      <dgm:t>
        <a:bodyPr/>
        <a:lstStyle/>
        <a:p>
          <a:endParaRPr lang="en-GB"/>
        </a:p>
      </dgm:t>
    </dgm:pt>
    <dgm:pt modelId="{47EED1C6-7B86-4E54-9BCB-639865627FF3}" type="sibTrans" cxnId="{48BFC803-2A9B-4B2A-940C-AF01B951F81E}">
      <dgm:prSet/>
      <dgm:spPr/>
      <dgm:t>
        <a:bodyPr/>
        <a:lstStyle/>
        <a:p>
          <a:endParaRPr lang="en-GB"/>
        </a:p>
      </dgm:t>
    </dgm:pt>
    <dgm:pt modelId="{9265AAD7-EEAA-455E-8D05-9476557F2C78}" type="pres">
      <dgm:prSet presAssocID="{AA7133C7-D405-42DA-8540-9BF5939B96AA}" presName="root" presStyleCnt="0">
        <dgm:presLayoutVars>
          <dgm:dir/>
          <dgm:resizeHandles val="exact"/>
        </dgm:presLayoutVars>
      </dgm:prSet>
      <dgm:spPr/>
    </dgm:pt>
    <dgm:pt modelId="{FF160245-BF45-4DE8-A607-D8DF3D566A6B}" type="pres">
      <dgm:prSet presAssocID="{1A7C5076-80FA-438D-B3AA-78B28358DBF1}" presName="compNode" presStyleCnt="0"/>
      <dgm:spPr/>
    </dgm:pt>
    <dgm:pt modelId="{7F71BC14-F178-4430-8C9D-2276E1AA6CA3}" type="pres">
      <dgm:prSet presAssocID="{1A7C5076-80FA-438D-B3AA-78B28358DBF1}" presName="iconBgRect" presStyleLbl="bgShp" presStyleIdx="0" presStyleCnt="4"/>
      <dgm:spPr>
        <a:prstGeom prst="round2DiagRect">
          <a:avLst>
            <a:gd name="adj1" fmla="val 29727"/>
            <a:gd name="adj2" fmla="val 0"/>
          </a:avLst>
        </a:prstGeom>
      </dgm:spPr>
    </dgm:pt>
    <dgm:pt modelId="{08176E47-DC83-41C2-892D-D7DC54E44633}" type="pres">
      <dgm:prSet presAssocID="{1A7C5076-80FA-438D-B3AA-78B28358DBF1}" presName="iconRect" presStyleLbl="node1" presStyleIdx="0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riefcase"/>
        </a:ext>
      </dgm:extLst>
    </dgm:pt>
    <dgm:pt modelId="{BB9DCA87-8C81-4A21-A610-68B643857553}" type="pres">
      <dgm:prSet presAssocID="{1A7C5076-80FA-438D-B3AA-78B28358DBF1}" presName="spaceRect" presStyleCnt="0"/>
      <dgm:spPr/>
    </dgm:pt>
    <dgm:pt modelId="{6DACBFB2-29B1-4849-9AA8-ABAE64829E45}" type="pres">
      <dgm:prSet presAssocID="{1A7C5076-80FA-438D-B3AA-78B28358DBF1}" presName="textRect" presStyleLbl="revTx" presStyleIdx="0" presStyleCnt="4">
        <dgm:presLayoutVars>
          <dgm:chMax val="1"/>
          <dgm:chPref val="1"/>
        </dgm:presLayoutVars>
      </dgm:prSet>
      <dgm:spPr/>
    </dgm:pt>
    <dgm:pt modelId="{4104473C-34A4-40A5-806C-8E3191D726FA}" type="pres">
      <dgm:prSet presAssocID="{1854B2DF-8493-4248-9880-170482FF1F9E}" presName="sibTrans" presStyleCnt="0"/>
      <dgm:spPr/>
    </dgm:pt>
    <dgm:pt modelId="{1A8A8E75-3CC4-447C-A2B8-33679F087FB1}" type="pres">
      <dgm:prSet presAssocID="{393630E5-D4D9-4393-B1C3-7C08AE323C27}" presName="compNode" presStyleCnt="0"/>
      <dgm:spPr/>
    </dgm:pt>
    <dgm:pt modelId="{C52B47AE-DF02-43A2-83AE-C1A268CAE33C}" type="pres">
      <dgm:prSet presAssocID="{393630E5-D4D9-4393-B1C3-7C08AE323C27}" presName="iconBgRect" presStyleLbl="bgShp" presStyleIdx="1" presStyleCnt="4"/>
      <dgm:spPr>
        <a:prstGeom prst="round2DiagRect">
          <a:avLst>
            <a:gd name="adj1" fmla="val 29727"/>
            <a:gd name="adj2" fmla="val 0"/>
          </a:avLst>
        </a:prstGeom>
      </dgm:spPr>
    </dgm:pt>
    <dgm:pt modelId="{6C11F009-BF8F-4A15-B3A3-C85C4658AC68}" type="pres">
      <dgm:prSet presAssocID="{393630E5-D4D9-4393-B1C3-7C08AE323C27}" presName="iconRect" presStyleLbl="node1" presStyleIdx="1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mployee Badge"/>
        </a:ext>
      </dgm:extLst>
    </dgm:pt>
    <dgm:pt modelId="{03038586-3BFE-47B8-B4B4-DF745CEC5A49}" type="pres">
      <dgm:prSet presAssocID="{393630E5-D4D9-4393-B1C3-7C08AE323C27}" presName="spaceRect" presStyleCnt="0"/>
      <dgm:spPr/>
    </dgm:pt>
    <dgm:pt modelId="{03D13B7F-DA6F-4C04-BFB7-26CC1505B171}" type="pres">
      <dgm:prSet presAssocID="{393630E5-D4D9-4393-B1C3-7C08AE323C27}" presName="textRect" presStyleLbl="revTx" presStyleIdx="1" presStyleCnt="4">
        <dgm:presLayoutVars>
          <dgm:chMax val="1"/>
          <dgm:chPref val="1"/>
        </dgm:presLayoutVars>
      </dgm:prSet>
      <dgm:spPr/>
    </dgm:pt>
    <dgm:pt modelId="{0F3619AC-9536-4D94-9DBC-DA3E53B59865}" type="pres">
      <dgm:prSet presAssocID="{12399A22-9F4F-4937-AD38-4B628721B9AF}" presName="sibTrans" presStyleCnt="0"/>
      <dgm:spPr/>
    </dgm:pt>
    <dgm:pt modelId="{F40E0BE4-DB11-465F-A515-5BD8B8826C33}" type="pres">
      <dgm:prSet presAssocID="{EA9CB759-3BCB-4773-B55C-E87BEDF4D506}" presName="compNode" presStyleCnt="0"/>
      <dgm:spPr/>
    </dgm:pt>
    <dgm:pt modelId="{595AD313-08F8-48E9-997A-0E0B73B334D8}" type="pres">
      <dgm:prSet presAssocID="{EA9CB759-3BCB-4773-B55C-E87BEDF4D506}" presName="iconBgRect" presStyleLbl="bgShp" presStyleIdx="2" presStyleCnt="4"/>
      <dgm:spPr>
        <a:prstGeom prst="round2DiagRect">
          <a:avLst>
            <a:gd name="adj1" fmla="val 29727"/>
            <a:gd name="adj2" fmla="val 0"/>
          </a:avLst>
        </a:prstGeom>
      </dgm:spPr>
    </dgm:pt>
    <dgm:pt modelId="{18A21A9B-AE37-40AD-81C8-11DEE284A0BA}" type="pres">
      <dgm:prSet presAssocID="{EA9CB759-3BCB-4773-B55C-E87BEDF4D506}" presName="iconRect" presStyleLbl="node1" presStyleIdx="2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2682E13E-F284-4CDE-BEF0-B2AB9B137508}" type="pres">
      <dgm:prSet presAssocID="{EA9CB759-3BCB-4773-B55C-E87BEDF4D506}" presName="spaceRect" presStyleCnt="0"/>
      <dgm:spPr/>
    </dgm:pt>
    <dgm:pt modelId="{99A4A4E3-10DB-484A-9F9C-35FF597EE38D}" type="pres">
      <dgm:prSet presAssocID="{EA9CB759-3BCB-4773-B55C-E87BEDF4D506}" presName="textRect" presStyleLbl="revTx" presStyleIdx="2" presStyleCnt="4">
        <dgm:presLayoutVars>
          <dgm:chMax val="1"/>
          <dgm:chPref val="1"/>
        </dgm:presLayoutVars>
      </dgm:prSet>
      <dgm:spPr/>
    </dgm:pt>
    <dgm:pt modelId="{A957B51E-0465-4FB9-8B04-908A0D440AC2}" type="pres">
      <dgm:prSet presAssocID="{66CA79A5-67D2-4CE1-A41E-C102D7C8FD96}" presName="sibTrans" presStyleCnt="0"/>
      <dgm:spPr/>
    </dgm:pt>
    <dgm:pt modelId="{48EC5E89-01AA-4A4B-B130-856148A8A9F7}" type="pres">
      <dgm:prSet presAssocID="{0EF02D25-C618-4654-9E1E-6DE1D83F7D82}" presName="compNode" presStyleCnt="0"/>
      <dgm:spPr/>
    </dgm:pt>
    <dgm:pt modelId="{B63F870E-BD9D-4EB1-BDA2-27FAC7784A32}" type="pres">
      <dgm:prSet presAssocID="{0EF02D25-C618-4654-9E1E-6DE1D83F7D82}" presName="iconBgRect" presStyleLbl="bgShp" presStyleIdx="3" presStyleCnt="4"/>
      <dgm:spPr>
        <a:prstGeom prst="round2DiagRect">
          <a:avLst>
            <a:gd name="adj1" fmla="val 29727"/>
            <a:gd name="adj2" fmla="val 0"/>
          </a:avLst>
        </a:prstGeom>
      </dgm:spPr>
    </dgm:pt>
    <dgm:pt modelId="{979B578D-4BB6-45B8-8322-35E4BACF4B0F}" type="pres">
      <dgm:prSet presAssocID="{0EF02D25-C618-4654-9E1E-6DE1D83F7D82}" presName="iconRect" presStyleLbl="node1" presStyleIdx="3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Network"/>
        </a:ext>
      </dgm:extLst>
    </dgm:pt>
    <dgm:pt modelId="{F42E7CC1-9981-4B67-9577-6122D75FCA6A}" type="pres">
      <dgm:prSet presAssocID="{0EF02D25-C618-4654-9E1E-6DE1D83F7D82}" presName="spaceRect" presStyleCnt="0"/>
      <dgm:spPr/>
    </dgm:pt>
    <dgm:pt modelId="{BEF384AB-36F6-4130-801B-A0903CB11235}" type="pres">
      <dgm:prSet presAssocID="{0EF02D25-C618-4654-9E1E-6DE1D83F7D82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748D2202-EC86-4B23-A249-14B0A1B94E04}" srcId="{AA7133C7-D405-42DA-8540-9BF5939B96AA}" destId="{1A7C5076-80FA-438D-B3AA-78B28358DBF1}" srcOrd="0" destOrd="0" parTransId="{A5037874-DE8B-41F8-B7D0-7E0E172EB65E}" sibTransId="{1854B2DF-8493-4248-9880-170482FF1F9E}"/>
    <dgm:cxn modelId="{48BFC803-2A9B-4B2A-940C-AF01B951F81E}" srcId="{AA7133C7-D405-42DA-8540-9BF5939B96AA}" destId="{0EF02D25-C618-4654-9E1E-6DE1D83F7D82}" srcOrd="3" destOrd="0" parTransId="{8A4668C7-EBAA-4CED-957F-6C5494C6A85A}" sibTransId="{47EED1C6-7B86-4E54-9BCB-639865627FF3}"/>
    <dgm:cxn modelId="{15D1DB06-C9D6-407F-A309-5D91AEF278A1}" type="presOf" srcId="{0EF02D25-C618-4654-9E1E-6DE1D83F7D82}" destId="{BEF384AB-36F6-4130-801B-A0903CB11235}" srcOrd="0" destOrd="0" presId="urn:microsoft.com/office/officeart/2018/5/layout/IconLeafLabelList"/>
    <dgm:cxn modelId="{2F6F3319-6A5D-43EB-9780-070FD59E2533}" srcId="{AA7133C7-D405-42DA-8540-9BF5939B96AA}" destId="{EA9CB759-3BCB-4773-B55C-E87BEDF4D506}" srcOrd="2" destOrd="0" parTransId="{44F38E5B-C03E-45B6-BDB6-0B3C240E830D}" sibTransId="{66CA79A5-67D2-4CE1-A41E-C102D7C8FD96}"/>
    <dgm:cxn modelId="{2B809733-36F4-4F6F-B6F7-C0249BBCEC58}" type="presOf" srcId="{AA7133C7-D405-42DA-8540-9BF5939B96AA}" destId="{9265AAD7-EEAA-455E-8D05-9476557F2C78}" srcOrd="0" destOrd="0" presId="urn:microsoft.com/office/officeart/2018/5/layout/IconLeafLabelList"/>
    <dgm:cxn modelId="{44AE014B-3BBC-4847-A498-60C7A29C5897}" type="presOf" srcId="{EA9CB759-3BCB-4773-B55C-E87BEDF4D506}" destId="{99A4A4E3-10DB-484A-9F9C-35FF597EE38D}" srcOrd="0" destOrd="0" presId="urn:microsoft.com/office/officeart/2018/5/layout/IconLeafLabelList"/>
    <dgm:cxn modelId="{583559AA-AEBD-4790-A918-1CE3A70D6466}" type="presOf" srcId="{393630E5-D4D9-4393-B1C3-7C08AE323C27}" destId="{03D13B7F-DA6F-4C04-BFB7-26CC1505B171}" srcOrd="0" destOrd="0" presId="urn:microsoft.com/office/officeart/2018/5/layout/IconLeafLabelList"/>
    <dgm:cxn modelId="{1E17F2BA-1BF9-43F9-A68B-8B798AF9B1AA}" srcId="{AA7133C7-D405-42DA-8540-9BF5939B96AA}" destId="{393630E5-D4D9-4393-B1C3-7C08AE323C27}" srcOrd="1" destOrd="0" parTransId="{1C92F490-19B2-43F3-9758-99CECEECEA20}" sibTransId="{12399A22-9F4F-4937-AD38-4B628721B9AF}"/>
    <dgm:cxn modelId="{E54F24DA-B301-40F7-851D-F2D29604AA50}" type="presOf" srcId="{1A7C5076-80FA-438D-B3AA-78B28358DBF1}" destId="{6DACBFB2-29B1-4849-9AA8-ABAE64829E45}" srcOrd="0" destOrd="0" presId="urn:microsoft.com/office/officeart/2018/5/layout/IconLeafLabelList"/>
    <dgm:cxn modelId="{39A2CFC3-6946-414E-8760-519ABDCD78FA}" type="presParOf" srcId="{9265AAD7-EEAA-455E-8D05-9476557F2C78}" destId="{FF160245-BF45-4DE8-A607-D8DF3D566A6B}" srcOrd="0" destOrd="0" presId="urn:microsoft.com/office/officeart/2018/5/layout/IconLeafLabelList"/>
    <dgm:cxn modelId="{2FE2C84C-8C45-4088-A6FE-0163A53AA0F1}" type="presParOf" srcId="{FF160245-BF45-4DE8-A607-D8DF3D566A6B}" destId="{7F71BC14-F178-4430-8C9D-2276E1AA6CA3}" srcOrd="0" destOrd="0" presId="urn:microsoft.com/office/officeart/2018/5/layout/IconLeafLabelList"/>
    <dgm:cxn modelId="{B6A040F0-714F-4823-A5D0-19AF840D9F63}" type="presParOf" srcId="{FF160245-BF45-4DE8-A607-D8DF3D566A6B}" destId="{08176E47-DC83-41C2-892D-D7DC54E44633}" srcOrd="1" destOrd="0" presId="urn:microsoft.com/office/officeart/2018/5/layout/IconLeafLabelList"/>
    <dgm:cxn modelId="{D227BCE6-FBE3-4049-B4AA-401D4667262F}" type="presParOf" srcId="{FF160245-BF45-4DE8-A607-D8DF3D566A6B}" destId="{BB9DCA87-8C81-4A21-A610-68B643857553}" srcOrd="2" destOrd="0" presId="urn:microsoft.com/office/officeart/2018/5/layout/IconLeafLabelList"/>
    <dgm:cxn modelId="{414A3691-7575-4ABD-916B-DFB8D494FCF5}" type="presParOf" srcId="{FF160245-BF45-4DE8-A607-D8DF3D566A6B}" destId="{6DACBFB2-29B1-4849-9AA8-ABAE64829E45}" srcOrd="3" destOrd="0" presId="urn:microsoft.com/office/officeart/2018/5/layout/IconLeafLabelList"/>
    <dgm:cxn modelId="{2897835A-0A80-4F49-8AED-AA95193AD4DA}" type="presParOf" srcId="{9265AAD7-EEAA-455E-8D05-9476557F2C78}" destId="{4104473C-34A4-40A5-806C-8E3191D726FA}" srcOrd="1" destOrd="0" presId="urn:microsoft.com/office/officeart/2018/5/layout/IconLeafLabelList"/>
    <dgm:cxn modelId="{5B31A78C-3EC9-49F2-9029-F0BCC1599E6D}" type="presParOf" srcId="{9265AAD7-EEAA-455E-8D05-9476557F2C78}" destId="{1A8A8E75-3CC4-447C-A2B8-33679F087FB1}" srcOrd="2" destOrd="0" presId="urn:microsoft.com/office/officeart/2018/5/layout/IconLeafLabelList"/>
    <dgm:cxn modelId="{2DE912C5-739A-47AD-BBA9-4607586E07CC}" type="presParOf" srcId="{1A8A8E75-3CC4-447C-A2B8-33679F087FB1}" destId="{C52B47AE-DF02-43A2-83AE-C1A268CAE33C}" srcOrd="0" destOrd="0" presId="urn:microsoft.com/office/officeart/2018/5/layout/IconLeafLabelList"/>
    <dgm:cxn modelId="{03D0BF28-365D-4338-A65E-F978E6E06B46}" type="presParOf" srcId="{1A8A8E75-3CC4-447C-A2B8-33679F087FB1}" destId="{6C11F009-BF8F-4A15-B3A3-C85C4658AC68}" srcOrd="1" destOrd="0" presId="urn:microsoft.com/office/officeart/2018/5/layout/IconLeafLabelList"/>
    <dgm:cxn modelId="{D2B80BBB-3697-45E7-B749-09B15A4A04AB}" type="presParOf" srcId="{1A8A8E75-3CC4-447C-A2B8-33679F087FB1}" destId="{03038586-3BFE-47B8-B4B4-DF745CEC5A49}" srcOrd="2" destOrd="0" presId="urn:microsoft.com/office/officeart/2018/5/layout/IconLeafLabelList"/>
    <dgm:cxn modelId="{EF63D780-6E44-476E-B4DF-EC14743831B4}" type="presParOf" srcId="{1A8A8E75-3CC4-447C-A2B8-33679F087FB1}" destId="{03D13B7F-DA6F-4C04-BFB7-26CC1505B171}" srcOrd="3" destOrd="0" presId="urn:microsoft.com/office/officeart/2018/5/layout/IconLeafLabelList"/>
    <dgm:cxn modelId="{3AD2287D-711E-4EB4-96F0-AE11E13A15BE}" type="presParOf" srcId="{9265AAD7-EEAA-455E-8D05-9476557F2C78}" destId="{0F3619AC-9536-4D94-9DBC-DA3E53B59865}" srcOrd="3" destOrd="0" presId="urn:microsoft.com/office/officeart/2018/5/layout/IconLeafLabelList"/>
    <dgm:cxn modelId="{B3D37DC0-ADBE-4802-9267-E3E8760AB925}" type="presParOf" srcId="{9265AAD7-EEAA-455E-8D05-9476557F2C78}" destId="{F40E0BE4-DB11-465F-A515-5BD8B8826C33}" srcOrd="4" destOrd="0" presId="urn:microsoft.com/office/officeart/2018/5/layout/IconLeafLabelList"/>
    <dgm:cxn modelId="{F3F1E738-9754-4791-9B6D-EE9AE60F1956}" type="presParOf" srcId="{F40E0BE4-DB11-465F-A515-5BD8B8826C33}" destId="{595AD313-08F8-48E9-997A-0E0B73B334D8}" srcOrd="0" destOrd="0" presId="urn:microsoft.com/office/officeart/2018/5/layout/IconLeafLabelList"/>
    <dgm:cxn modelId="{CE951C0B-BECA-4799-AB76-65F03142119C}" type="presParOf" srcId="{F40E0BE4-DB11-465F-A515-5BD8B8826C33}" destId="{18A21A9B-AE37-40AD-81C8-11DEE284A0BA}" srcOrd="1" destOrd="0" presId="urn:microsoft.com/office/officeart/2018/5/layout/IconLeafLabelList"/>
    <dgm:cxn modelId="{5211522D-5F81-46DB-A81C-0BE9BD4A3E56}" type="presParOf" srcId="{F40E0BE4-DB11-465F-A515-5BD8B8826C33}" destId="{2682E13E-F284-4CDE-BEF0-B2AB9B137508}" srcOrd="2" destOrd="0" presId="urn:microsoft.com/office/officeart/2018/5/layout/IconLeafLabelList"/>
    <dgm:cxn modelId="{153C4710-2EF6-4BD7-BCA9-429DF011A20E}" type="presParOf" srcId="{F40E0BE4-DB11-465F-A515-5BD8B8826C33}" destId="{99A4A4E3-10DB-484A-9F9C-35FF597EE38D}" srcOrd="3" destOrd="0" presId="urn:microsoft.com/office/officeart/2018/5/layout/IconLeafLabelList"/>
    <dgm:cxn modelId="{8F69F20B-874A-4D0D-80E1-3B4B8A6D031E}" type="presParOf" srcId="{9265AAD7-EEAA-455E-8D05-9476557F2C78}" destId="{A957B51E-0465-4FB9-8B04-908A0D440AC2}" srcOrd="5" destOrd="0" presId="urn:microsoft.com/office/officeart/2018/5/layout/IconLeafLabelList"/>
    <dgm:cxn modelId="{F5FE065A-290E-48EC-8ACA-3E3C8F4ED19B}" type="presParOf" srcId="{9265AAD7-EEAA-455E-8D05-9476557F2C78}" destId="{48EC5E89-01AA-4A4B-B130-856148A8A9F7}" srcOrd="6" destOrd="0" presId="urn:microsoft.com/office/officeart/2018/5/layout/IconLeafLabelList"/>
    <dgm:cxn modelId="{BEA93719-5F2B-4BCD-A93F-211D33BBCACF}" type="presParOf" srcId="{48EC5E89-01AA-4A4B-B130-856148A8A9F7}" destId="{B63F870E-BD9D-4EB1-BDA2-27FAC7784A32}" srcOrd="0" destOrd="0" presId="urn:microsoft.com/office/officeart/2018/5/layout/IconLeafLabelList"/>
    <dgm:cxn modelId="{78BFD22E-C9A7-4B45-87AC-9A5B84E278A9}" type="presParOf" srcId="{48EC5E89-01AA-4A4B-B130-856148A8A9F7}" destId="{979B578D-4BB6-45B8-8322-35E4BACF4B0F}" srcOrd="1" destOrd="0" presId="urn:microsoft.com/office/officeart/2018/5/layout/IconLeafLabelList"/>
    <dgm:cxn modelId="{2E321F8C-B861-4392-809C-A20174B9BCA3}" type="presParOf" srcId="{48EC5E89-01AA-4A4B-B130-856148A8A9F7}" destId="{F42E7CC1-9981-4B67-9577-6122D75FCA6A}" srcOrd="2" destOrd="0" presId="urn:microsoft.com/office/officeart/2018/5/layout/IconLeafLabelList"/>
    <dgm:cxn modelId="{55ED3BB6-9D83-4B0C-A9F6-E65453454FA5}" type="presParOf" srcId="{48EC5E89-01AA-4A4B-B130-856148A8A9F7}" destId="{BEF384AB-36F6-4130-801B-A0903CB11235}" srcOrd="3" destOrd="0" presId="urn:microsoft.com/office/officeart/2018/5/layout/IconLeaf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6ADB215-A557-43E0-AF7C-B3BA2D54ECFF}" type="doc">
      <dgm:prSet loTypeId="urn:microsoft.com/office/officeart/2005/8/layout/default" loCatId="list" qsTypeId="urn:microsoft.com/office/officeart/2005/8/quickstyle/simple4#6" qsCatId="simple" csTypeId="urn:microsoft.com/office/officeart/2005/8/colors/accent1_2#7" csCatId="accent1" phldr="1"/>
      <dgm:spPr/>
      <dgm:t>
        <a:bodyPr/>
        <a:lstStyle/>
        <a:p>
          <a:endParaRPr lang="en-US"/>
        </a:p>
      </dgm:t>
    </dgm:pt>
    <dgm:pt modelId="{431F4524-D217-45D0-8DB7-0EDF94FECECA}">
      <dgm:prSet/>
      <dgm:spPr/>
      <dgm:t>
        <a:bodyPr/>
        <a:lstStyle/>
        <a:p>
          <a:r>
            <a:rPr lang="en-GB" b="1" dirty="0"/>
            <a:t>Supporting employers </a:t>
          </a:r>
          <a:r>
            <a:rPr lang="en-GB" dirty="0"/>
            <a:t>to attract, grow and develop their people</a:t>
          </a:r>
          <a:endParaRPr lang="en-US" dirty="0"/>
        </a:p>
      </dgm:t>
    </dgm:pt>
    <dgm:pt modelId="{773991CE-0344-40B1-AECB-A4A9B0BE999D}" type="parTrans" cxnId="{2017095C-8202-44EC-B10B-09015D54AAAF}">
      <dgm:prSet/>
      <dgm:spPr/>
      <dgm:t>
        <a:bodyPr/>
        <a:lstStyle/>
        <a:p>
          <a:endParaRPr lang="en-US"/>
        </a:p>
      </dgm:t>
    </dgm:pt>
    <dgm:pt modelId="{66A33FBE-EC5A-499B-8244-A480FB890179}" type="sibTrans" cxnId="{2017095C-8202-44EC-B10B-09015D54AAAF}">
      <dgm:prSet/>
      <dgm:spPr/>
      <dgm:t>
        <a:bodyPr/>
        <a:lstStyle/>
        <a:p>
          <a:endParaRPr lang="en-US"/>
        </a:p>
      </dgm:t>
    </dgm:pt>
    <dgm:pt modelId="{B64B5CF1-2288-420D-B6FB-B6CE2D207517}">
      <dgm:prSet/>
      <dgm:spPr/>
      <dgm:t>
        <a:bodyPr/>
        <a:lstStyle/>
        <a:p>
          <a:r>
            <a:rPr lang="en-GB" dirty="0"/>
            <a:t>Creating </a:t>
          </a:r>
          <a:r>
            <a:rPr lang="en-GB" b="1" dirty="0"/>
            <a:t>sustainable employment </a:t>
          </a:r>
          <a:r>
            <a:rPr lang="en-GB" dirty="0"/>
            <a:t>for unemployed and economically inactive </a:t>
          </a:r>
          <a:endParaRPr lang="en-US" dirty="0"/>
        </a:p>
      </dgm:t>
    </dgm:pt>
    <dgm:pt modelId="{B2FAD786-2AC3-425C-9D20-AD47544E52A5}" type="parTrans" cxnId="{6A2CF03E-473E-46C1-B16A-9332941019AC}">
      <dgm:prSet/>
      <dgm:spPr/>
      <dgm:t>
        <a:bodyPr/>
        <a:lstStyle/>
        <a:p>
          <a:endParaRPr lang="en-US"/>
        </a:p>
      </dgm:t>
    </dgm:pt>
    <dgm:pt modelId="{681F8A22-4E7E-4FDD-89D1-DF8394870AA7}" type="sibTrans" cxnId="{6A2CF03E-473E-46C1-B16A-9332941019AC}">
      <dgm:prSet/>
      <dgm:spPr/>
      <dgm:t>
        <a:bodyPr/>
        <a:lstStyle/>
        <a:p>
          <a:endParaRPr lang="en-US"/>
        </a:p>
      </dgm:t>
    </dgm:pt>
    <dgm:pt modelId="{3E6BB0F5-B346-480D-BF69-32C7EE140E37}">
      <dgm:prSet/>
      <dgm:spPr/>
      <dgm:t>
        <a:bodyPr/>
        <a:lstStyle/>
        <a:p>
          <a:r>
            <a:rPr lang="en-GB" b="1" dirty="0"/>
            <a:t>Upskilling</a:t>
          </a:r>
          <a:r>
            <a:rPr lang="en-GB" dirty="0"/>
            <a:t> existing employees</a:t>
          </a:r>
          <a:endParaRPr lang="en-US" dirty="0"/>
        </a:p>
      </dgm:t>
    </dgm:pt>
    <dgm:pt modelId="{32D2A458-0F54-4ABA-AB30-ED308A034D03}" type="parTrans" cxnId="{7D91C0FC-A52C-4851-9DEF-4A075EF42785}">
      <dgm:prSet/>
      <dgm:spPr/>
      <dgm:t>
        <a:bodyPr/>
        <a:lstStyle/>
        <a:p>
          <a:endParaRPr lang="en-US"/>
        </a:p>
      </dgm:t>
    </dgm:pt>
    <dgm:pt modelId="{B106B83F-61E4-4272-95CE-319876F6188A}" type="sibTrans" cxnId="{7D91C0FC-A52C-4851-9DEF-4A075EF42785}">
      <dgm:prSet/>
      <dgm:spPr/>
      <dgm:t>
        <a:bodyPr/>
        <a:lstStyle/>
        <a:p>
          <a:endParaRPr lang="en-US"/>
        </a:p>
      </dgm:t>
    </dgm:pt>
    <dgm:pt modelId="{5AECF282-16FC-424F-83A1-B7C60084EDCA}">
      <dgm:prSet/>
      <dgm:spPr/>
      <dgm:t>
        <a:bodyPr/>
        <a:lstStyle/>
        <a:p>
          <a:r>
            <a:rPr lang="en-GB" dirty="0"/>
            <a:t>Helping those </a:t>
          </a:r>
          <a:r>
            <a:rPr lang="en-GB" b="1" dirty="0"/>
            <a:t>at risk </a:t>
          </a:r>
          <a:r>
            <a:rPr lang="en-GB" dirty="0"/>
            <a:t>of economic shock</a:t>
          </a:r>
          <a:endParaRPr lang="en-US" dirty="0"/>
        </a:p>
      </dgm:t>
    </dgm:pt>
    <dgm:pt modelId="{38A9ACEA-FCB0-42B8-AC17-2FF67428F176}" type="parTrans" cxnId="{D8EBEEBF-AC13-4C6F-A7CE-DC5B68CE4686}">
      <dgm:prSet/>
      <dgm:spPr/>
      <dgm:t>
        <a:bodyPr/>
        <a:lstStyle/>
        <a:p>
          <a:endParaRPr lang="en-US"/>
        </a:p>
      </dgm:t>
    </dgm:pt>
    <dgm:pt modelId="{07B24A35-1EC8-44D3-BA48-04F43DF3CE22}" type="sibTrans" cxnId="{D8EBEEBF-AC13-4C6F-A7CE-DC5B68CE4686}">
      <dgm:prSet/>
      <dgm:spPr/>
      <dgm:t>
        <a:bodyPr/>
        <a:lstStyle/>
        <a:p>
          <a:endParaRPr lang="en-US"/>
        </a:p>
      </dgm:t>
    </dgm:pt>
    <dgm:pt modelId="{A3701CDB-2328-46D5-A8A8-935CC515B611}">
      <dgm:prSet/>
      <dgm:spPr/>
      <dgm:t>
        <a:bodyPr/>
        <a:lstStyle/>
        <a:p>
          <a:r>
            <a:rPr lang="en-GB" b="1" dirty="0"/>
            <a:t>Engaging communities </a:t>
          </a:r>
          <a:r>
            <a:rPr lang="en-GB" dirty="0"/>
            <a:t>and groups experiencing greatest </a:t>
          </a:r>
          <a:r>
            <a:rPr lang="en-GB" b="1" dirty="0"/>
            <a:t>deprivation</a:t>
          </a:r>
          <a:endParaRPr lang="en-US" b="1" dirty="0"/>
        </a:p>
      </dgm:t>
    </dgm:pt>
    <dgm:pt modelId="{18247A78-7B2B-44CA-A45B-E655389C06AB}" type="parTrans" cxnId="{D4D910D3-0877-44F2-A035-B1F397F77DD7}">
      <dgm:prSet/>
      <dgm:spPr/>
      <dgm:t>
        <a:bodyPr/>
        <a:lstStyle/>
        <a:p>
          <a:endParaRPr lang="en-US"/>
        </a:p>
      </dgm:t>
    </dgm:pt>
    <dgm:pt modelId="{6CC5F69E-D104-4E37-87B7-C9B8671A4C9D}" type="sibTrans" cxnId="{D4D910D3-0877-44F2-A035-B1F397F77DD7}">
      <dgm:prSet/>
      <dgm:spPr/>
      <dgm:t>
        <a:bodyPr/>
        <a:lstStyle/>
        <a:p>
          <a:endParaRPr lang="en-US"/>
        </a:p>
      </dgm:t>
    </dgm:pt>
    <dgm:pt modelId="{1F40D139-66CC-48C1-8957-67F406FB4C8A}">
      <dgm:prSet/>
      <dgm:spPr/>
      <dgm:t>
        <a:bodyPr/>
        <a:lstStyle/>
        <a:p>
          <a:r>
            <a:rPr lang="en-GB" b="1" dirty="0"/>
            <a:t>Shaping the future </a:t>
          </a:r>
          <a:r>
            <a:rPr lang="en-GB" dirty="0"/>
            <a:t>labour market </a:t>
          </a:r>
          <a:endParaRPr lang="en-US" dirty="0"/>
        </a:p>
      </dgm:t>
    </dgm:pt>
    <dgm:pt modelId="{E29C2D05-4153-4E1B-8CCE-BEFDF5DBA238}" type="parTrans" cxnId="{010F0A73-FDD1-4B5B-8AEA-AD84FBC35A48}">
      <dgm:prSet/>
      <dgm:spPr/>
      <dgm:t>
        <a:bodyPr/>
        <a:lstStyle/>
        <a:p>
          <a:endParaRPr lang="en-US"/>
        </a:p>
      </dgm:t>
    </dgm:pt>
    <dgm:pt modelId="{19C8EBB7-DF16-4937-80C6-24E0D7BA6A4A}" type="sibTrans" cxnId="{010F0A73-FDD1-4B5B-8AEA-AD84FBC35A48}">
      <dgm:prSet/>
      <dgm:spPr/>
      <dgm:t>
        <a:bodyPr/>
        <a:lstStyle/>
        <a:p>
          <a:endParaRPr lang="en-US"/>
        </a:p>
      </dgm:t>
    </dgm:pt>
    <dgm:pt modelId="{74F36574-848A-40FA-8E08-2C9AD1D2CEDD}">
      <dgm:prSet/>
      <dgm:spPr/>
      <dgm:t>
        <a:bodyPr/>
        <a:lstStyle/>
        <a:p>
          <a:r>
            <a:rPr lang="en-GB" b="1" dirty="0"/>
            <a:t>Joining up </a:t>
          </a:r>
          <a:r>
            <a:rPr lang="en-GB" b="0" dirty="0"/>
            <a:t>local provision</a:t>
          </a:r>
          <a:endParaRPr lang="en-US" b="0" dirty="0"/>
        </a:p>
      </dgm:t>
    </dgm:pt>
    <dgm:pt modelId="{C497EA44-279D-4A3E-A011-B4A49853B465}" type="parTrans" cxnId="{B37A4E5C-0666-4B09-96C7-B81F787A5EE9}">
      <dgm:prSet/>
      <dgm:spPr/>
      <dgm:t>
        <a:bodyPr/>
        <a:lstStyle/>
        <a:p>
          <a:endParaRPr lang="en-US"/>
        </a:p>
      </dgm:t>
    </dgm:pt>
    <dgm:pt modelId="{550493AA-03BB-4CB7-81D8-E34EDD10079A}" type="sibTrans" cxnId="{B37A4E5C-0666-4B09-96C7-B81F787A5EE9}">
      <dgm:prSet/>
      <dgm:spPr/>
      <dgm:t>
        <a:bodyPr/>
        <a:lstStyle/>
        <a:p>
          <a:endParaRPr lang="en-US"/>
        </a:p>
      </dgm:t>
    </dgm:pt>
    <dgm:pt modelId="{49B15119-35E3-4FF7-906C-5457BB81AC73}">
      <dgm:prSet/>
      <dgm:spPr/>
      <dgm:t>
        <a:bodyPr/>
        <a:lstStyle/>
        <a:p>
          <a:r>
            <a:rPr lang="en-GB" b="0" dirty="0"/>
            <a:t>Referrals to </a:t>
          </a:r>
          <a:r>
            <a:rPr lang="en-GB" b="1" dirty="0"/>
            <a:t>regional programmes </a:t>
          </a:r>
          <a:r>
            <a:rPr lang="en-GB" b="0" dirty="0"/>
            <a:t>and support</a:t>
          </a:r>
          <a:endParaRPr lang="en-US" b="0" dirty="0"/>
        </a:p>
      </dgm:t>
    </dgm:pt>
    <dgm:pt modelId="{B8783E09-D06E-407E-999C-718465AFFA90}" type="parTrans" cxnId="{D22F58B1-6ACD-4FD5-9C13-F873DA13F2AD}">
      <dgm:prSet/>
      <dgm:spPr/>
      <dgm:t>
        <a:bodyPr/>
        <a:lstStyle/>
        <a:p>
          <a:endParaRPr lang="en-US"/>
        </a:p>
      </dgm:t>
    </dgm:pt>
    <dgm:pt modelId="{8B837E29-3273-4EF1-906F-039D95AC9AD5}" type="sibTrans" cxnId="{D22F58B1-6ACD-4FD5-9C13-F873DA13F2AD}">
      <dgm:prSet/>
      <dgm:spPr/>
      <dgm:t>
        <a:bodyPr/>
        <a:lstStyle/>
        <a:p>
          <a:endParaRPr lang="en-US"/>
        </a:p>
      </dgm:t>
    </dgm:pt>
    <dgm:pt modelId="{EB527C63-53F8-4BE1-A829-E7D36BE9FE6F}" type="pres">
      <dgm:prSet presAssocID="{A6ADB215-A557-43E0-AF7C-B3BA2D54ECFF}" presName="diagram" presStyleCnt="0">
        <dgm:presLayoutVars>
          <dgm:dir/>
          <dgm:resizeHandles val="exact"/>
        </dgm:presLayoutVars>
      </dgm:prSet>
      <dgm:spPr/>
    </dgm:pt>
    <dgm:pt modelId="{DACF11AB-B72C-4A97-BC56-9753CCEEF233}" type="pres">
      <dgm:prSet presAssocID="{431F4524-D217-45D0-8DB7-0EDF94FECECA}" presName="node" presStyleLbl="node1" presStyleIdx="0" presStyleCnt="8">
        <dgm:presLayoutVars>
          <dgm:bulletEnabled val="1"/>
        </dgm:presLayoutVars>
      </dgm:prSet>
      <dgm:spPr/>
    </dgm:pt>
    <dgm:pt modelId="{16AC563A-8692-431D-A325-3507681D2187}" type="pres">
      <dgm:prSet presAssocID="{66A33FBE-EC5A-499B-8244-A480FB890179}" presName="sibTrans" presStyleCnt="0"/>
      <dgm:spPr/>
    </dgm:pt>
    <dgm:pt modelId="{DC7C6BC1-D3B5-4F7E-A1F9-E1B96C58835B}" type="pres">
      <dgm:prSet presAssocID="{B64B5CF1-2288-420D-B6FB-B6CE2D207517}" presName="node" presStyleLbl="node1" presStyleIdx="1" presStyleCnt="8">
        <dgm:presLayoutVars>
          <dgm:bulletEnabled val="1"/>
        </dgm:presLayoutVars>
      </dgm:prSet>
      <dgm:spPr/>
    </dgm:pt>
    <dgm:pt modelId="{9F9D5289-BD2E-4118-A824-FC9966D367B5}" type="pres">
      <dgm:prSet presAssocID="{681F8A22-4E7E-4FDD-89D1-DF8394870AA7}" presName="sibTrans" presStyleCnt="0"/>
      <dgm:spPr/>
    </dgm:pt>
    <dgm:pt modelId="{73A52F09-C8BC-42EA-ACA0-1C329A6F336F}" type="pres">
      <dgm:prSet presAssocID="{3E6BB0F5-B346-480D-BF69-32C7EE140E37}" presName="node" presStyleLbl="node1" presStyleIdx="2" presStyleCnt="8">
        <dgm:presLayoutVars>
          <dgm:bulletEnabled val="1"/>
        </dgm:presLayoutVars>
      </dgm:prSet>
      <dgm:spPr/>
    </dgm:pt>
    <dgm:pt modelId="{5CABD107-635C-45C8-86FB-D604F54E687B}" type="pres">
      <dgm:prSet presAssocID="{B106B83F-61E4-4272-95CE-319876F6188A}" presName="sibTrans" presStyleCnt="0"/>
      <dgm:spPr/>
    </dgm:pt>
    <dgm:pt modelId="{48848177-A278-42BE-877C-8C7D48DF1521}" type="pres">
      <dgm:prSet presAssocID="{5AECF282-16FC-424F-83A1-B7C60084EDCA}" presName="node" presStyleLbl="node1" presStyleIdx="3" presStyleCnt="8">
        <dgm:presLayoutVars>
          <dgm:bulletEnabled val="1"/>
        </dgm:presLayoutVars>
      </dgm:prSet>
      <dgm:spPr/>
    </dgm:pt>
    <dgm:pt modelId="{FF88D789-0DE7-4309-A45C-D5347D9C78A9}" type="pres">
      <dgm:prSet presAssocID="{07B24A35-1EC8-44D3-BA48-04F43DF3CE22}" presName="sibTrans" presStyleCnt="0"/>
      <dgm:spPr/>
    </dgm:pt>
    <dgm:pt modelId="{EF0E82AD-47B7-4388-8FEB-E6F3742B2D1F}" type="pres">
      <dgm:prSet presAssocID="{A3701CDB-2328-46D5-A8A8-935CC515B611}" presName="node" presStyleLbl="node1" presStyleIdx="4" presStyleCnt="8">
        <dgm:presLayoutVars>
          <dgm:bulletEnabled val="1"/>
        </dgm:presLayoutVars>
      </dgm:prSet>
      <dgm:spPr/>
    </dgm:pt>
    <dgm:pt modelId="{68B46409-4385-4BC4-B994-A22383FA3CA5}" type="pres">
      <dgm:prSet presAssocID="{6CC5F69E-D104-4E37-87B7-C9B8671A4C9D}" presName="sibTrans" presStyleCnt="0"/>
      <dgm:spPr/>
    </dgm:pt>
    <dgm:pt modelId="{91D54E6F-D7F1-4D8A-8D61-2BF9C5F8D59B}" type="pres">
      <dgm:prSet presAssocID="{1F40D139-66CC-48C1-8957-67F406FB4C8A}" presName="node" presStyleLbl="node1" presStyleIdx="5" presStyleCnt="8">
        <dgm:presLayoutVars>
          <dgm:bulletEnabled val="1"/>
        </dgm:presLayoutVars>
      </dgm:prSet>
      <dgm:spPr/>
    </dgm:pt>
    <dgm:pt modelId="{6F8E307F-7E03-4699-9E5B-2A7C8247FC06}" type="pres">
      <dgm:prSet presAssocID="{19C8EBB7-DF16-4937-80C6-24E0D7BA6A4A}" presName="sibTrans" presStyleCnt="0"/>
      <dgm:spPr/>
    </dgm:pt>
    <dgm:pt modelId="{6650FD47-EF12-4105-A72E-93B35169384F}" type="pres">
      <dgm:prSet presAssocID="{74F36574-848A-40FA-8E08-2C9AD1D2CEDD}" presName="node" presStyleLbl="node1" presStyleIdx="6" presStyleCnt="8">
        <dgm:presLayoutVars>
          <dgm:bulletEnabled val="1"/>
        </dgm:presLayoutVars>
      </dgm:prSet>
      <dgm:spPr/>
    </dgm:pt>
    <dgm:pt modelId="{DC803B6A-99DD-43DA-AB2A-112485F636DC}" type="pres">
      <dgm:prSet presAssocID="{550493AA-03BB-4CB7-81D8-E34EDD10079A}" presName="sibTrans" presStyleCnt="0"/>
      <dgm:spPr/>
    </dgm:pt>
    <dgm:pt modelId="{2EDE2441-4CFB-4F60-B37A-85F0C7221096}" type="pres">
      <dgm:prSet presAssocID="{49B15119-35E3-4FF7-906C-5457BB81AC73}" presName="node" presStyleLbl="node1" presStyleIdx="7" presStyleCnt="8">
        <dgm:presLayoutVars>
          <dgm:bulletEnabled val="1"/>
        </dgm:presLayoutVars>
      </dgm:prSet>
      <dgm:spPr/>
    </dgm:pt>
  </dgm:ptLst>
  <dgm:cxnLst>
    <dgm:cxn modelId="{325CFD06-A95D-49BF-B0AB-3479FFA9371F}" type="presOf" srcId="{B64B5CF1-2288-420D-B6FB-B6CE2D207517}" destId="{DC7C6BC1-D3B5-4F7E-A1F9-E1B96C58835B}" srcOrd="0" destOrd="0" presId="urn:microsoft.com/office/officeart/2005/8/layout/default"/>
    <dgm:cxn modelId="{6A2CF03E-473E-46C1-B16A-9332941019AC}" srcId="{A6ADB215-A557-43E0-AF7C-B3BA2D54ECFF}" destId="{B64B5CF1-2288-420D-B6FB-B6CE2D207517}" srcOrd="1" destOrd="0" parTransId="{B2FAD786-2AC3-425C-9D20-AD47544E52A5}" sibTransId="{681F8A22-4E7E-4FDD-89D1-DF8394870AA7}"/>
    <dgm:cxn modelId="{2017095C-8202-44EC-B10B-09015D54AAAF}" srcId="{A6ADB215-A557-43E0-AF7C-B3BA2D54ECFF}" destId="{431F4524-D217-45D0-8DB7-0EDF94FECECA}" srcOrd="0" destOrd="0" parTransId="{773991CE-0344-40B1-AECB-A4A9B0BE999D}" sibTransId="{66A33FBE-EC5A-499B-8244-A480FB890179}"/>
    <dgm:cxn modelId="{B37A4E5C-0666-4B09-96C7-B81F787A5EE9}" srcId="{A6ADB215-A557-43E0-AF7C-B3BA2D54ECFF}" destId="{74F36574-848A-40FA-8E08-2C9AD1D2CEDD}" srcOrd="6" destOrd="0" parTransId="{C497EA44-279D-4A3E-A011-B4A49853B465}" sibTransId="{550493AA-03BB-4CB7-81D8-E34EDD10079A}"/>
    <dgm:cxn modelId="{7368DB68-5086-487A-A28C-3C55C6CB82A0}" type="presOf" srcId="{A6ADB215-A557-43E0-AF7C-B3BA2D54ECFF}" destId="{EB527C63-53F8-4BE1-A829-E7D36BE9FE6F}" srcOrd="0" destOrd="0" presId="urn:microsoft.com/office/officeart/2005/8/layout/default"/>
    <dgm:cxn modelId="{78C3EB52-CD4B-4730-94FA-BB6C5903000D}" type="presOf" srcId="{431F4524-D217-45D0-8DB7-0EDF94FECECA}" destId="{DACF11AB-B72C-4A97-BC56-9753CCEEF233}" srcOrd="0" destOrd="0" presId="urn:microsoft.com/office/officeart/2005/8/layout/default"/>
    <dgm:cxn modelId="{010F0A73-FDD1-4B5B-8AEA-AD84FBC35A48}" srcId="{A6ADB215-A557-43E0-AF7C-B3BA2D54ECFF}" destId="{1F40D139-66CC-48C1-8957-67F406FB4C8A}" srcOrd="5" destOrd="0" parTransId="{E29C2D05-4153-4E1B-8CCE-BEFDF5DBA238}" sibTransId="{19C8EBB7-DF16-4937-80C6-24E0D7BA6A4A}"/>
    <dgm:cxn modelId="{12EFAC75-76C1-41FE-94E2-83491C59CAF0}" type="presOf" srcId="{A3701CDB-2328-46D5-A8A8-935CC515B611}" destId="{EF0E82AD-47B7-4388-8FEB-E6F3742B2D1F}" srcOrd="0" destOrd="0" presId="urn:microsoft.com/office/officeart/2005/8/layout/default"/>
    <dgm:cxn modelId="{B5EA0777-6645-49CC-8654-9730A2D33CEE}" type="presOf" srcId="{74F36574-848A-40FA-8E08-2C9AD1D2CEDD}" destId="{6650FD47-EF12-4105-A72E-93B35169384F}" srcOrd="0" destOrd="0" presId="urn:microsoft.com/office/officeart/2005/8/layout/default"/>
    <dgm:cxn modelId="{D22F58B1-6ACD-4FD5-9C13-F873DA13F2AD}" srcId="{A6ADB215-A557-43E0-AF7C-B3BA2D54ECFF}" destId="{49B15119-35E3-4FF7-906C-5457BB81AC73}" srcOrd="7" destOrd="0" parTransId="{B8783E09-D06E-407E-999C-718465AFFA90}" sibTransId="{8B837E29-3273-4EF1-906F-039D95AC9AD5}"/>
    <dgm:cxn modelId="{D8EBEEBF-AC13-4C6F-A7CE-DC5B68CE4686}" srcId="{A6ADB215-A557-43E0-AF7C-B3BA2D54ECFF}" destId="{5AECF282-16FC-424F-83A1-B7C60084EDCA}" srcOrd="3" destOrd="0" parTransId="{38A9ACEA-FCB0-42B8-AC17-2FF67428F176}" sibTransId="{07B24A35-1EC8-44D3-BA48-04F43DF3CE22}"/>
    <dgm:cxn modelId="{FDB2C6CE-1C73-45E1-A839-BA9F0F9F92C7}" type="presOf" srcId="{49B15119-35E3-4FF7-906C-5457BB81AC73}" destId="{2EDE2441-4CFB-4F60-B37A-85F0C7221096}" srcOrd="0" destOrd="0" presId="urn:microsoft.com/office/officeart/2005/8/layout/default"/>
    <dgm:cxn modelId="{D4D910D3-0877-44F2-A035-B1F397F77DD7}" srcId="{A6ADB215-A557-43E0-AF7C-B3BA2D54ECFF}" destId="{A3701CDB-2328-46D5-A8A8-935CC515B611}" srcOrd="4" destOrd="0" parTransId="{18247A78-7B2B-44CA-A45B-E655389C06AB}" sibTransId="{6CC5F69E-D104-4E37-87B7-C9B8671A4C9D}"/>
    <dgm:cxn modelId="{28FFDDD9-EA0A-426D-BADA-77A1347267EB}" type="presOf" srcId="{1F40D139-66CC-48C1-8957-67F406FB4C8A}" destId="{91D54E6F-D7F1-4D8A-8D61-2BF9C5F8D59B}" srcOrd="0" destOrd="0" presId="urn:microsoft.com/office/officeart/2005/8/layout/default"/>
    <dgm:cxn modelId="{6658B5DD-B32E-4A1D-881A-A86035A88675}" type="presOf" srcId="{3E6BB0F5-B346-480D-BF69-32C7EE140E37}" destId="{73A52F09-C8BC-42EA-ACA0-1C329A6F336F}" srcOrd="0" destOrd="0" presId="urn:microsoft.com/office/officeart/2005/8/layout/default"/>
    <dgm:cxn modelId="{EA4D37FC-A834-45EE-B74F-CDB4DAA5DE8D}" type="presOf" srcId="{5AECF282-16FC-424F-83A1-B7C60084EDCA}" destId="{48848177-A278-42BE-877C-8C7D48DF1521}" srcOrd="0" destOrd="0" presId="urn:microsoft.com/office/officeart/2005/8/layout/default"/>
    <dgm:cxn modelId="{7D91C0FC-A52C-4851-9DEF-4A075EF42785}" srcId="{A6ADB215-A557-43E0-AF7C-B3BA2D54ECFF}" destId="{3E6BB0F5-B346-480D-BF69-32C7EE140E37}" srcOrd="2" destOrd="0" parTransId="{32D2A458-0F54-4ABA-AB30-ED308A034D03}" sibTransId="{B106B83F-61E4-4272-95CE-319876F6188A}"/>
    <dgm:cxn modelId="{ACE75F30-B27E-4B25-894A-AB5FCE39E28F}" type="presParOf" srcId="{EB527C63-53F8-4BE1-A829-E7D36BE9FE6F}" destId="{DACF11AB-B72C-4A97-BC56-9753CCEEF233}" srcOrd="0" destOrd="0" presId="urn:microsoft.com/office/officeart/2005/8/layout/default"/>
    <dgm:cxn modelId="{0FE4B66C-C6EC-43FD-8192-1E7F2B809B14}" type="presParOf" srcId="{EB527C63-53F8-4BE1-A829-E7D36BE9FE6F}" destId="{16AC563A-8692-431D-A325-3507681D2187}" srcOrd="1" destOrd="0" presId="urn:microsoft.com/office/officeart/2005/8/layout/default"/>
    <dgm:cxn modelId="{01D0588C-C868-4938-BCAE-1962CE3F0A27}" type="presParOf" srcId="{EB527C63-53F8-4BE1-A829-E7D36BE9FE6F}" destId="{DC7C6BC1-D3B5-4F7E-A1F9-E1B96C58835B}" srcOrd="2" destOrd="0" presId="urn:microsoft.com/office/officeart/2005/8/layout/default"/>
    <dgm:cxn modelId="{443127B1-3342-4D25-B697-133607D76271}" type="presParOf" srcId="{EB527C63-53F8-4BE1-A829-E7D36BE9FE6F}" destId="{9F9D5289-BD2E-4118-A824-FC9966D367B5}" srcOrd="3" destOrd="0" presId="urn:microsoft.com/office/officeart/2005/8/layout/default"/>
    <dgm:cxn modelId="{9587DC45-D196-4900-8A74-6E63BABFBB05}" type="presParOf" srcId="{EB527C63-53F8-4BE1-A829-E7D36BE9FE6F}" destId="{73A52F09-C8BC-42EA-ACA0-1C329A6F336F}" srcOrd="4" destOrd="0" presId="urn:microsoft.com/office/officeart/2005/8/layout/default"/>
    <dgm:cxn modelId="{6EA03B0C-9E8C-4627-AF08-3034622D54A8}" type="presParOf" srcId="{EB527C63-53F8-4BE1-A829-E7D36BE9FE6F}" destId="{5CABD107-635C-45C8-86FB-D604F54E687B}" srcOrd="5" destOrd="0" presId="urn:microsoft.com/office/officeart/2005/8/layout/default"/>
    <dgm:cxn modelId="{F28AFD88-08AB-46F2-8C59-C65D928EB6C3}" type="presParOf" srcId="{EB527C63-53F8-4BE1-A829-E7D36BE9FE6F}" destId="{48848177-A278-42BE-877C-8C7D48DF1521}" srcOrd="6" destOrd="0" presId="urn:microsoft.com/office/officeart/2005/8/layout/default"/>
    <dgm:cxn modelId="{D3B249E8-8736-456C-B263-02EDAAB2D717}" type="presParOf" srcId="{EB527C63-53F8-4BE1-A829-E7D36BE9FE6F}" destId="{FF88D789-0DE7-4309-A45C-D5347D9C78A9}" srcOrd="7" destOrd="0" presId="urn:microsoft.com/office/officeart/2005/8/layout/default"/>
    <dgm:cxn modelId="{AE8001EC-0715-4042-AE0A-60AAB57E89CA}" type="presParOf" srcId="{EB527C63-53F8-4BE1-A829-E7D36BE9FE6F}" destId="{EF0E82AD-47B7-4388-8FEB-E6F3742B2D1F}" srcOrd="8" destOrd="0" presId="urn:microsoft.com/office/officeart/2005/8/layout/default"/>
    <dgm:cxn modelId="{6823A4E2-2ADB-43BE-A02E-3DC5FFCC7B58}" type="presParOf" srcId="{EB527C63-53F8-4BE1-A829-E7D36BE9FE6F}" destId="{68B46409-4385-4BC4-B994-A22383FA3CA5}" srcOrd="9" destOrd="0" presId="urn:microsoft.com/office/officeart/2005/8/layout/default"/>
    <dgm:cxn modelId="{92E81383-8884-4CF4-8E46-25120DD9D848}" type="presParOf" srcId="{EB527C63-53F8-4BE1-A829-E7D36BE9FE6F}" destId="{91D54E6F-D7F1-4D8A-8D61-2BF9C5F8D59B}" srcOrd="10" destOrd="0" presId="urn:microsoft.com/office/officeart/2005/8/layout/default"/>
    <dgm:cxn modelId="{CCAF26E1-03C1-49A3-9D68-D3F19D5615CC}" type="presParOf" srcId="{EB527C63-53F8-4BE1-A829-E7D36BE9FE6F}" destId="{6F8E307F-7E03-4699-9E5B-2A7C8247FC06}" srcOrd="11" destOrd="0" presId="urn:microsoft.com/office/officeart/2005/8/layout/default"/>
    <dgm:cxn modelId="{4CCFB91C-5255-4625-A950-2A862418CCE0}" type="presParOf" srcId="{EB527C63-53F8-4BE1-A829-E7D36BE9FE6F}" destId="{6650FD47-EF12-4105-A72E-93B35169384F}" srcOrd="12" destOrd="0" presId="urn:microsoft.com/office/officeart/2005/8/layout/default"/>
    <dgm:cxn modelId="{03B49F82-8251-4D66-AC19-B8FC6F1D72E5}" type="presParOf" srcId="{EB527C63-53F8-4BE1-A829-E7D36BE9FE6F}" destId="{DC803B6A-99DD-43DA-AB2A-112485F636DC}" srcOrd="13" destOrd="0" presId="urn:microsoft.com/office/officeart/2005/8/layout/default"/>
    <dgm:cxn modelId="{CEC7A82A-F9CE-4958-B75C-3ECFD662597D}" type="presParOf" srcId="{EB527C63-53F8-4BE1-A829-E7D36BE9FE6F}" destId="{2EDE2441-4CFB-4F60-B37A-85F0C7221096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CF9E08F-24E7-4B32-B506-77B171166DAC}" type="doc">
      <dgm:prSet loTypeId="urn:microsoft.com/office/officeart/2005/8/layout/cycle3" loCatId="cycle" qsTypeId="urn:microsoft.com/office/officeart/2005/8/quickstyle/simple1#15" qsCatId="simple" csTypeId="urn:microsoft.com/office/officeart/2005/8/colors/accent1_2#5" csCatId="accent1" phldr="1"/>
      <dgm:spPr/>
      <dgm:t>
        <a:bodyPr/>
        <a:lstStyle/>
        <a:p>
          <a:endParaRPr lang="en-US"/>
        </a:p>
      </dgm:t>
    </dgm:pt>
    <dgm:pt modelId="{FC550B87-B3D8-4B1F-8384-54DA6CE8F525}">
      <dgm:prSet/>
      <dgm:spPr/>
      <dgm:t>
        <a:bodyPr/>
        <a:lstStyle/>
        <a:p>
          <a:r>
            <a:rPr lang="en-GB" dirty="0"/>
            <a:t>Retrain Plus Employment Academies</a:t>
          </a:r>
          <a:endParaRPr lang="en-US" dirty="0"/>
        </a:p>
      </dgm:t>
    </dgm:pt>
    <dgm:pt modelId="{D6C1B84A-FBAA-4867-AFFF-44F4140D280A}" type="parTrans" cxnId="{E14446E9-8588-448A-853A-2556560C9AD3}">
      <dgm:prSet/>
      <dgm:spPr/>
      <dgm:t>
        <a:bodyPr/>
        <a:lstStyle/>
        <a:p>
          <a:endParaRPr lang="en-US"/>
        </a:p>
      </dgm:t>
    </dgm:pt>
    <dgm:pt modelId="{0D4649DB-CB29-4E2F-8078-4B5CEE2CC947}" type="sibTrans" cxnId="{E14446E9-8588-448A-853A-2556560C9AD3}">
      <dgm:prSet/>
      <dgm:spPr/>
      <dgm:t>
        <a:bodyPr/>
        <a:lstStyle/>
        <a:p>
          <a:endParaRPr lang="en-US"/>
        </a:p>
      </dgm:t>
    </dgm:pt>
    <dgm:pt modelId="{A89CF462-91F9-458D-8C30-106A874D4002}">
      <dgm:prSet/>
      <dgm:spPr/>
      <dgm:t>
        <a:bodyPr/>
        <a:lstStyle/>
        <a:p>
          <a:r>
            <a:rPr lang="en-GB" dirty="0"/>
            <a:t>Start Up Seed Fund</a:t>
          </a:r>
          <a:endParaRPr lang="en-US" dirty="0"/>
        </a:p>
      </dgm:t>
    </dgm:pt>
    <dgm:pt modelId="{10578785-2DF5-46EB-9C13-F0445A04839C}" type="parTrans" cxnId="{1FE0C622-B951-43AC-AC83-1D4490AF8D8F}">
      <dgm:prSet/>
      <dgm:spPr/>
      <dgm:t>
        <a:bodyPr/>
        <a:lstStyle/>
        <a:p>
          <a:endParaRPr lang="en-US"/>
        </a:p>
      </dgm:t>
    </dgm:pt>
    <dgm:pt modelId="{0BE1609B-B456-498B-B9FB-51AA3850633D}" type="sibTrans" cxnId="{1FE0C622-B951-43AC-AC83-1D4490AF8D8F}">
      <dgm:prSet/>
      <dgm:spPr/>
      <dgm:t>
        <a:bodyPr/>
        <a:lstStyle/>
        <a:p>
          <a:endParaRPr lang="en-US"/>
        </a:p>
      </dgm:t>
    </dgm:pt>
    <dgm:pt modelId="{2E5E3388-3A21-46E7-8EE7-93076B1527A9}">
      <dgm:prSet/>
      <dgm:spPr/>
      <dgm:t>
        <a:bodyPr/>
        <a:lstStyle/>
        <a:p>
          <a:r>
            <a:rPr lang="en-GB" dirty="0"/>
            <a:t>Job Fairs and Careers Events</a:t>
          </a:r>
          <a:endParaRPr lang="en-US" dirty="0"/>
        </a:p>
      </dgm:t>
    </dgm:pt>
    <dgm:pt modelId="{2CC41E1F-1945-4354-AB22-2CD0F6519573}" type="parTrans" cxnId="{E8D74DEB-9158-4442-A9E9-23C44ABEA68A}">
      <dgm:prSet/>
      <dgm:spPr/>
      <dgm:t>
        <a:bodyPr/>
        <a:lstStyle/>
        <a:p>
          <a:endParaRPr lang="en-US"/>
        </a:p>
      </dgm:t>
    </dgm:pt>
    <dgm:pt modelId="{B6B0806A-5796-4675-9489-E2DA92F41E41}" type="sibTrans" cxnId="{E8D74DEB-9158-4442-A9E9-23C44ABEA68A}">
      <dgm:prSet/>
      <dgm:spPr/>
      <dgm:t>
        <a:bodyPr/>
        <a:lstStyle/>
        <a:p>
          <a:endParaRPr lang="en-US"/>
        </a:p>
      </dgm:t>
    </dgm:pt>
    <dgm:pt modelId="{FD4D53A9-9EE8-4A14-9168-DF7B7555AA09}">
      <dgm:prSet/>
      <dgm:spPr/>
      <dgm:t>
        <a:bodyPr/>
        <a:lstStyle/>
        <a:p>
          <a:r>
            <a:rPr lang="en-GB" dirty="0"/>
            <a:t>Skills and Lifelong Learning</a:t>
          </a:r>
          <a:endParaRPr lang="en-US" dirty="0"/>
        </a:p>
      </dgm:t>
    </dgm:pt>
    <dgm:pt modelId="{997BDDF2-13EA-4543-9A09-E0088D80E825}" type="parTrans" cxnId="{E339FB11-D495-4D05-886A-D9FBB9D33050}">
      <dgm:prSet/>
      <dgm:spPr/>
      <dgm:t>
        <a:bodyPr/>
        <a:lstStyle/>
        <a:p>
          <a:endParaRPr lang="en-US"/>
        </a:p>
      </dgm:t>
    </dgm:pt>
    <dgm:pt modelId="{75AC66C8-030A-4C8D-AFEA-8C78A854CDD9}" type="sibTrans" cxnId="{E339FB11-D495-4D05-886A-D9FBB9D33050}">
      <dgm:prSet/>
      <dgm:spPr/>
      <dgm:t>
        <a:bodyPr/>
        <a:lstStyle/>
        <a:p>
          <a:endParaRPr lang="en-US"/>
        </a:p>
      </dgm:t>
    </dgm:pt>
    <dgm:pt modelId="{3C680322-3D81-4C1C-AA2B-A5F1CFCB40B6}">
      <dgm:prSet/>
      <dgm:spPr/>
      <dgm:t>
        <a:bodyPr/>
        <a:lstStyle/>
        <a:p>
          <a:r>
            <a:rPr lang="en-GB" dirty="0"/>
            <a:t>Causeway Apprenticeships</a:t>
          </a:r>
          <a:endParaRPr lang="en-US" dirty="0"/>
        </a:p>
      </dgm:t>
    </dgm:pt>
    <dgm:pt modelId="{FD900FE9-FD0F-4E94-9D04-87771DC88783}" type="parTrans" cxnId="{75138B10-EA1C-4B85-84DF-BC1B5B2C11CC}">
      <dgm:prSet/>
      <dgm:spPr/>
      <dgm:t>
        <a:bodyPr/>
        <a:lstStyle/>
        <a:p>
          <a:endParaRPr lang="en-US"/>
        </a:p>
      </dgm:t>
    </dgm:pt>
    <dgm:pt modelId="{59B15352-8265-43A1-83F9-DBF70FE5821F}" type="sibTrans" cxnId="{75138B10-EA1C-4B85-84DF-BC1B5B2C11CC}">
      <dgm:prSet/>
      <dgm:spPr/>
      <dgm:t>
        <a:bodyPr/>
        <a:lstStyle/>
        <a:p>
          <a:endParaRPr lang="en-US"/>
        </a:p>
      </dgm:t>
    </dgm:pt>
    <dgm:pt modelId="{3703C77F-641A-4690-80C1-F03AFCFF3EC8}">
      <dgm:prSet/>
      <dgm:spPr/>
      <dgm:t>
        <a:bodyPr/>
        <a:lstStyle/>
        <a:p>
          <a:r>
            <a:rPr lang="en-GB" dirty="0"/>
            <a:t>Personal Learning Account</a:t>
          </a:r>
          <a:endParaRPr lang="en-US" dirty="0"/>
        </a:p>
      </dgm:t>
    </dgm:pt>
    <dgm:pt modelId="{895C0801-07A6-4C2D-9A11-779F1EFD2B8D}" type="parTrans" cxnId="{90CDA8A8-CFEB-4A86-9B7B-0BBFFA78FEF0}">
      <dgm:prSet/>
      <dgm:spPr/>
      <dgm:t>
        <a:bodyPr/>
        <a:lstStyle/>
        <a:p>
          <a:endParaRPr lang="en-US"/>
        </a:p>
      </dgm:t>
    </dgm:pt>
    <dgm:pt modelId="{7B0D0A88-D9EE-4BEB-957E-02552EC0C9B6}" type="sibTrans" cxnId="{90CDA8A8-CFEB-4A86-9B7B-0BBFFA78FEF0}">
      <dgm:prSet/>
      <dgm:spPr/>
      <dgm:t>
        <a:bodyPr/>
        <a:lstStyle/>
        <a:p>
          <a:endParaRPr lang="en-US"/>
        </a:p>
      </dgm:t>
    </dgm:pt>
    <dgm:pt modelId="{A2471479-E055-42D6-9E91-41926C5B601B}" type="pres">
      <dgm:prSet presAssocID="{CCF9E08F-24E7-4B32-B506-77B171166DAC}" presName="Name0" presStyleCnt="0">
        <dgm:presLayoutVars>
          <dgm:dir/>
          <dgm:resizeHandles val="exact"/>
        </dgm:presLayoutVars>
      </dgm:prSet>
      <dgm:spPr/>
    </dgm:pt>
    <dgm:pt modelId="{EAFE94CB-F90F-4537-B8FB-7E77E2D49ABD}" type="pres">
      <dgm:prSet presAssocID="{CCF9E08F-24E7-4B32-B506-77B171166DAC}" presName="cycle" presStyleCnt="0"/>
      <dgm:spPr/>
    </dgm:pt>
    <dgm:pt modelId="{F7377F60-BBB9-4ABC-84F4-A801ED2B3D6C}" type="pres">
      <dgm:prSet presAssocID="{FC550B87-B3D8-4B1F-8384-54DA6CE8F525}" presName="nodeFirstNode" presStyleLbl="node1" presStyleIdx="0" presStyleCnt="6">
        <dgm:presLayoutVars>
          <dgm:bulletEnabled val="1"/>
        </dgm:presLayoutVars>
      </dgm:prSet>
      <dgm:spPr/>
    </dgm:pt>
    <dgm:pt modelId="{5868D7A4-B231-4F94-A945-8131161EAE36}" type="pres">
      <dgm:prSet presAssocID="{0D4649DB-CB29-4E2F-8078-4B5CEE2CC947}" presName="sibTransFirstNode" presStyleLbl="bgShp" presStyleIdx="0" presStyleCnt="1"/>
      <dgm:spPr/>
    </dgm:pt>
    <dgm:pt modelId="{547C439D-A9AA-476B-9E7E-06C573808721}" type="pres">
      <dgm:prSet presAssocID="{A89CF462-91F9-458D-8C30-106A874D4002}" presName="nodeFollowingNodes" presStyleLbl="node1" presStyleIdx="1" presStyleCnt="6">
        <dgm:presLayoutVars>
          <dgm:bulletEnabled val="1"/>
        </dgm:presLayoutVars>
      </dgm:prSet>
      <dgm:spPr/>
    </dgm:pt>
    <dgm:pt modelId="{768CEE1B-85DD-4598-A068-DCC16468FF67}" type="pres">
      <dgm:prSet presAssocID="{2E5E3388-3A21-46E7-8EE7-93076B1527A9}" presName="nodeFollowingNodes" presStyleLbl="node1" presStyleIdx="2" presStyleCnt="6">
        <dgm:presLayoutVars>
          <dgm:bulletEnabled val="1"/>
        </dgm:presLayoutVars>
      </dgm:prSet>
      <dgm:spPr/>
    </dgm:pt>
    <dgm:pt modelId="{8F7DFB26-ED2F-4A80-80EB-9B08B273830D}" type="pres">
      <dgm:prSet presAssocID="{FD4D53A9-9EE8-4A14-9168-DF7B7555AA09}" presName="nodeFollowingNodes" presStyleLbl="node1" presStyleIdx="3" presStyleCnt="6">
        <dgm:presLayoutVars>
          <dgm:bulletEnabled val="1"/>
        </dgm:presLayoutVars>
      </dgm:prSet>
      <dgm:spPr/>
    </dgm:pt>
    <dgm:pt modelId="{CEEE68F4-2DC0-475C-A732-470A86F7AC67}" type="pres">
      <dgm:prSet presAssocID="{3C680322-3D81-4C1C-AA2B-A5F1CFCB40B6}" presName="nodeFollowingNodes" presStyleLbl="node1" presStyleIdx="4" presStyleCnt="6">
        <dgm:presLayoutVars>
          <dgm:bulletEnabled val="1"/>
        </dgm:presLayoutVars>
      </dgm:prSet>
      <dgm:spPr/>
    </dgm:pt>
    <dgm:pt modelId="{C999CF58-3BC2-4DC6-BD59-95501740D10B}" type="pres">
      <dgm:prSet presAssocID="{3703C77F-641A-4690-80C1-F03AFCFF3EC8}" presName="nodeFollowingNodes" presStyleLbl="node1" presStyleIdx="5" presStyleCnt="6">
        <dgm:presLayoutVars>
          <dgm:bulletEnabled val="1"/>
        </dgm:presLayoutVars>
      </dgm:prSet>
      <dgm:spPr/>
    </dgm:pt>
  </dgm:ptLst>
  <dgm:cxnLst>
    <dgm:cxn modelId="{8D523703-B871-4F90-9A90-F7A8493F7704}" type="presOf" srcId="{CCF9E08F-24E7-4B32-B506-77B171166DAC}" destId="{A2471479-E055-42D6-9E91-41926C5B601B}" srcOrd="0" destOrd="0" presId="urn:microsoft.com/office/officeart/2005/8/layout/cycle3"/>
    <dgm:cxn modelId="{75138B10-EA1C-4B85-84DF-BC1B5B2C11CC}" srcId="{CCF9E08F-24E7-4B32-B506-77B171166DAC}" destId="{3C680322-3D81-4C1C-AA2B-A5F1CFCB40B6}" srcOrd="4" destOrd="0" parTransId="{FD900FE9-FD0F-4E94-9D04-87771DC88783}" sibTransId="{59B15352-8265-43A1-83F9-DBF70FE5821F}"/>
    <dgm:cxn modelId="{E339FB11-D495-4D05-886A-D9FBB9D33050}" srcId="{CCF9E08F-24E7-4B32-B506-77B171166DAC}" destId="{FD4D53A9-9EE8-4A14-9168-DF7B7555AA09}" srcOrd="3" destOrd="0" parTransId="{997BDDF2-13EA-4543-9A09-E0088D80E825}" sibTransId="{75AC66C8-030A-4C8D-AFEA-8C78A854CDD9}"/>
    <dgm:cxn modelId="{1FE0C622-B951-43AC-AC83-1D4490AF8D8F}" srcId="{CCF9E08F-24E7-4B32-B506-77B171166DAC}" destId="{A89CF462-91F9-458D-8C30-106A874D4002}" srcOrd="1" destOrd="0" parTransId="{10578785-2DF5-46EB-9C13-F0445A04839C}" sibTransId="{0BE1609B-B456-498B-B9FB-51AA3850633D}"/>
    <dgm:cxn modelId="{09869C28-518E-48CA-920A-7768A2181F9C}" type="presOf" srcId="{3C680322-3D81-4C1C-AA2B-A5F1CFCB40B6}" destId="{CEEE68F4-2DC0-475C-A732-470A86F7AC67}" srcOrd="0" destOrd="0" presId="urn:microsoft.com/office/officeart/2005/8/layout/cycle3"/>
    <dgm:cxn modelId="{DA91AB2F-E7C8-4A20-B2A2-011D765F3BD5}" type="presOf" srcId="{FC550B87-B3D8-4B1F-8384-54DA6CE8F525}" destId="{F7377F60-BBB9-4ABC-84F4-A801ED2B3D6C}" srcOrd="0" destOrd="0" presId="urn:microsoft.com/office/officeart/2005/8/layout/cycle3"/>
    <dgm:cxn modelId="{58C3C133-D3C1-4178-B72D-13302BDA35E7}" type="presOf" srcId="{2E5E3388-3A21-46E7-8EE7-93076B1527A9}" destId="{768CEE1B-85DD-4598-A068-DCC16468FF67}" srcOrd="0" destOrd="0" presId="urn:microsoft.com/office/officeart/2005/8/layout/cycle3"/>
    <dgm:cxn modelId="{AEDC7D6A-07EE-4C1D-B62A-31F0C3CF4F58}" type="presOf" srcId="{0D4649DB-CB29-4E2F-8078-4B5CEE2CC947}" destId="{5868D7A4-B231-4F94-A945-8131161EAE36}" srcOrd="0" destOrd="0" presId="urn:microsoft.com/office/officeart/2005/8/layout/cycle3"/>
    <dgm:cxn modelId="{48E3EF73-4BC8-4DA3-9B23-ACF4D36C4EC1}" type="presOf" srcId="{FD4D53A9-9EE8-4A14-9168-DF7B7555AA09}" destId="{8F7DFB26-ED2F-4A80-80EB-9B08B273830D}" srcOrd="0" destOrd="0" presId="urn:microsoft.com/office/officeart/2005/8/layout/cycle3"/>
    <dgm:cxn modelId="{73D8327E-46A8-4BC0-8DD8-8370BEB2C742}" type="presOf" srcId="{A89CF462-91F9-458D-8C30-106A874D4002}" destId="{547C439D-A9AA-476B-9E7E-06C573808721}" srcOrd="0" destOrd="0" presId="urn:microsoft.com/office/officeart/2005/8/layout/cycle3"/>
    <dgm:cxn modelId="{90CDA8A8-CFEB-4A86-9B7B-0BBFFA78FEF0}" srcId="{CCF9E08F-24E7-4B32-B506-77B171166DAC}" destId="{3703C77F-641A-4690-80C1-F03AFCFF3EC8}" srcOrd="5" destOrd="0" parTransId="{895C0801-07A6-4C2D-9A11-779F1EFD2B8D}" sibTransId="{7B0D0A88-D9EE-4BEB-957E-02552EC0C9B6}"/>
    <dgm:cxn modelId="{362795C5-B569-4D8B-90C9-D68C5ED06FF2}" type="presOf" srcId="{3703C77F-641A-4690-80C1-F03AFCFF3EC8}" destId="{C999CF58-3BC2-4DC6-BD59-95501740D10B}" srcOrd="0" destOrd="0" presId="urn:microsoft.com/office/officeart/2005/8/layout/cycle3"/>
    <dgm:cxn modelId="{E14446E9-8588-448A-853A-2556560C9AD3}" srcId="{CCF9E08F-24E7-4B32-B506-77B171166DAC}" destId="{FC550B87-B3D8-4B1F-8384-54DA6CE8F525}" srcOrd="0" destOrd="0" parTransId="{D6C1B84A-FBAA-4867-AFFF-44F4140D280A}" sibTransId="{0D4649DB-CB29-4E2F-8078-4B5CEE2CC947}"/>
    <dgm:cxn modelId="{E8D74DEB-9158-4442-A9E9-23C44ABEA68A}" srcId="{CCF9E08F-24E7-4B32-B506-77B171166DAC}" destId="{2E5E3388-3A21-46E7-8EE7-93076B1527A9}" srcOrd="2" destOrd="0" parTransId="{2CC41E1F-1945-4354-AB22-2CD0F6519573}" sibTransId="{B6B0806A-5796-4675-9489-E2DA92F41E41}"/>
    <dgm:cxn modelId="{30FF54E8-1E36-4BE0-BC58-13A7E659ECB7}" type="presParOf" srcId="{A2471479-E055-42D6-9E91-41926C5B601B}" destId="{EAFE94CB-F90F-4537-B8FB-7E77E2D49ABD}" srcOrd="0" destOrd="0" presId="urn:microsoft.com/office/officeart/2005/8/layout/cycle3"/>
    <dgm:cxn modelId="{5B673456-51B9-44D0-9635-2F242C1E6DA2}" type="presParOf" srcId="{EAFE94CB-F90F-4537-B8FB-7E77E2D49ABD}" destId="{F7377F60-BBB9-4ABC-84F4-A801ED2B3D6C}" srcOrd="0" destOrd="0" presId="urn:microsoft.com/office/officeart/2005/8/layout/cycle3"/>
    <dgm:cxn modelId="{666C635A-45C8-4DC4-9227-A8BA31BE5801}" type="presParOf" srcId="{EAFE94CB-F90F-4537-B8FB-7E77E2D49ABD}" destId="{5868D7A4-B231-4F94-A945-8131161EAE36}" srcOrd="1" destOrd="0" presId="urn:microsoft.com/office/officeart/2005/8/layout/cycle3"/>
    <dgm:cxn modelId="{70A64C2E-A00C-4AD0-A861-337AF5D0AFF3}" type="presParOf" srcId="{EAFE94CB-F90F-4537-B8FB-7E77E2D49ABD}" destId="{547C439D-A9AA-476B-9E7E-06C573808721}" srcOrd="2" destOrd="0" presId="urn:microsoft.com/office/officeart/2005/8/layout/cycle3"/>
    <dgm:cxn modelId="{035B9D3E-0F4A-4CA9-B692-60AD504BC77D}" type="presParOf" srcId="{EAFE94CB-F90F-4537-B8FB-7E77E2D49ABD}" destId="{768CEE1B-85DD-4598-A068-DCC16468FF67}" srcOrd="3" destOrd="0" presId="urn:microsoft.com/office/officeart/2005/8/layout/cycle3"/>
    <dgm:cxn modelId="{CDB228E6-52D3-46B9-B0BA-7C5BADE4CAE2}" type="presParOf" srcId="{EAFE94CB-F90F-4537-B8FB-7E77E2D49ABD}" destId="{8F7DFB26-ED2F-4A80-80EB-9B08B273830D}" srcOrd="4" destOrd="0" presId="urn:microsoft.com/office/officeart/2005/8/layout/cycle3"/>
    <dgm:cxn modelId="{B0D3B65B-789D-46AE-A3BF-7A9F32D81BD6}" type="presParOf" srcId="{EAFE94CB-F90F-4537-B8FB-7E77E2D49ABD}" destId="{CEEE68F4-2DC0-475C-A732-470A86F7AC67}" srcOrd="5" destOrd="0" presId="urn:microsoft.com/office/officeart/2005/8/layout/cycle3"/>
    <dgm:cxn modelId="{67778937-679D-49FC-9F36-B5765D796317}" type="presParOf" srcId="{EAFE94CB-F90F-4537-B8FB-7E77E2D49ABD}" destId="{C999CF58-3BC2-4DC6-BD59-95501740D10B}" srcOrd="6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71BC14-F178-4430-8C9D-2276E1AA6CA3}">
      <dsp:nvSpPr>
        <dsp:cNvPr id="0" name=""/>
        <dsp:cNvSpPr/>
      </dsp:nvSpPr>
      <dsp:spPr>
        <a:xfrm>
          <a:off x="481300" y="966979"/>
          <a:ext cx="1437605" cy="1437605"/>
        </a:xfrm>
        <a:prstGeom prst="round2DiagRect">
          <a:avLst>
            <a:gd name="adj1" fmla="val 29727"/>
            <a:gd name="adj2" fmla="val 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8176E47-DC83-41C2-892D-D7DC54E44633}">
      <dsp:nvSpPr>
        <dsp:cNvPr id="0" name=""/>
        <dsp:cNvSpPr/>
      </dsp:nvSpPr>
      <dsp:spPr>
        <a:xfrm>
          <a:off x="787675" y="1273354"/>
          <a:ext cx="824855" cy="82485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ACBFB2-29B1-4849-9AA8-ABAE64829E45}">
      <dsp:nvSpPr>
        <dsp:cNvPr id="0" name=""/>
        <dsp:cNvSpPr/>
      </dsp:nvSpPr>
      <dsp:spPr>
        <a:xfrm>
          <a:off x="21738" y="2852363"/>
          <a:ext cx="2356729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2800" kern="1200" dirty="0"/>
            <a:t>Employers</a:t>
          </a:r>
        </a:p>
      </dsp:txBody>
      <dsp:txXfrm>
        <a:off x="21738" y="2852363"/>
        <a:ext cx="2356729" cy="720000"/>
      </dsp:txXfrm>
    </dsp:sp>
    <dsp:sp modelId="{C52B47AE-DF02-43A2-83AE-C1A268CAE33C}">
      <dsp:nvSpPr>
        <dsp:cNvPr id="0" name=""/>
        <dsp:cNvSpPr/>
      </dsp:nvSpPr>
      <dsp:spPr>
        <a:xfrm>
          <a:off x="3250458" y="966979"/>
          <a:ext cx="1437605" cy="1437605"/>
        </a:xfrm>
        <a:prstGeom prst="round2DiagRect">
          <a:avLst>
            <a:gd name="adj1" fmla="val 29727"/>
            <a:gd name="adj2" fmla="val 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C11F009-BF8F-4A15-B3A3-C85C4658AC68}">
      <dsp:nvSpPr>
        <dsp:cNvPr id="0" name=""/>
        <dsp:cNvSpPr/>
      </dsp:nvSpPr>
      <dsp:spPr>
        <a:xfrm>
          <a:off x="3556832" y="1273354"/>
          <a:ext cx="824855" cy="82485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D13B7F-DA6F-4C04-BFB7-26CC1505B171}">
      <dsp:nvSpPr>
        <dsp:cNvPr id="0" name=""/>
        <dsp:cNvSpPr/>
      </dsp:nvSpPr>
      <dsp:spPr>
        <a:xfrm>
          <a:off x="2790895" y="2852363"/>
          <a:ext cx="2356729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2800" kern="1200" dirty="0"/>
            <a:t>Jobs</a:t>
          </a:r>
        </a:p>
      </dsp:txBody>
      <dsp:txXfrm>
        <a:off x="2790895" y="2852363"/>
        <a:ext cx="2356729" cy="720000"/>
      </dsp:txXfrm>
    </dsp:sp>
    <dsp:sp modelId="{595AD313-08F8-48E9-997A-0E0B73B334D8}">
      <dsp:nvSpPr>
        <dsp:cNvPr id="0" name=""/>
        <dsp:cNvSpPr/>
      </dsp:nvSpPr>
      <dsp:spPr>
        <a:xfrm>
          <a:off x="6019615" y="966979"/>
          <a:ext cx="1437605" cy="1437605"/>
        </a:xfrm>
        <a:prstGeom prst="round2DiagRect">
          <a:avLst>
            <a:gd name="adj1" fmla="val 29727"/>
            <a:gd name="adj2" fmla="val 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8A21A9B-AE37-40AD-81C8-11DEE284A0BA}">
      <dsp:nvSpPr>
        <dsp:cNvPr id="0" name=""/>
        <dsp:cNvSpPr/>
      </dsp:nvSpPr>
      <dsp:spPr>
        <a:xfrm>
          <a:off x="6325990" y="1273354"/>
          <a:ext cx="824855" cy="82485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A4A4E3-10DB-484A-9F9C-35FF597EE38D}">
      <dsp:nvSpPr>
        <dsp:cNvPr id="0" name=""/>
        <dsp:cNvSpPr/>
      </dsp:nvSpPr>
      <dsp:spPr>
        <a:xfrm>
          <a:off x="5560053" y="2852363"/>
          <a:ext cx="2356729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2800" kern="1200" dirty="0"/>
            <a:t>Skills</a:t>
          </a:r>
        </a:p>
      </dsp:txBody>
      <dsp:txXfrm>
        <a:off x="5560053" y="2852363"/>
        <a:ext cx="2356729" cy="720000"/>
      </dsp:txXfrm>
    </dsp:sp>
    <dsp:sp modelId="{B63F870E-BD9D-4EB1-BDA2-27FAC7784A32}">
      <dsp:nvSpPr>
        <dsp:cNvPr id="0" name=""/>
        <dsp:cNvSpPr/>
      </dsp:nvSpPr>
      <dsp:spPr>
        <a:xfrm>
          <a:off x="8788773" y="966979"/>
          <a:ext cx="1437605" cy="1437605"/>
        </a:xfrm>
        <a:prstGeom prst="round2DiagRect">
          <a:avLst>
            <a:gd name="adj1" fmla="val 29727"/>
            <a:gd name="adj2" fmla="val 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79B578D-4BB6-45B8-8322-35E4BACF4B0F}">
      <dsp:nvSpPr>
        <dsp:cNvPr id="0" name=""/>
        <dsp:cNvSpPr/>
      </dsp:nvSpPr>
      <dsp:spPr>
        <a:xfrm>
          <a:off x="9095148" y="1273354"/>
          <a:ext cx="824855" cy="82485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F384AB-36F6-4130-801B-A0903CB11235}">
      <dsp:nvSpPr>
        <dsp:cNvPr id="0" name=""/>
        <dsp:cNvSpPr/>
      </dsp:nvSpPr>
      <dsp:spPr>
        <a:xfrm>
          <a:off x="8329211" y="2852363"/>
          <a:ext cx="2356729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2800" kern="1200" dirty="0"/>
            <a:t>integration</a:t>
          </a:r>
        </a:p>
      </dsp:txBody>
      <dsp:txXfrm>
        <a:off x="8329211" y="2852363"/>
        <a:ext cx="2356729" cy="720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CF11AB-B72C-4A97-BC56-9753CCEEF233}">
      <dsp:nvSpPr>
        <dsp:cNvPr id="0" name=""/>
        <dsp:cNvSpPr/>
      </dsp:nvSpPr>
      <dsp:spPr>
        <a:xfrm>
          <a:off x="3358" y="435654"/>
          <a:ext cx="2664755" cy="159885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/>
        </a:scene3d>
        <a:sp3d>
          <a:bevelT w="254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b="1" kern="1200" dirty="0"/>
            <a:t>Supporting employers </a:t>
          </a:r>
          <a:r>
            <a:rPr lang="en-GB" sz="1900" kern="1200" dirty="0"/>
            <a:t>to attract, grow and develop their people</a:t>
          </a:r>
          <a:endParaRPr lang="en-US" sz="1900" kern="1200" dirty="0"/>
        </a:p>
      </dsp:txBody>
      <dsp:txXfrm>
        <a:off x="3358" y="435654"/>
        <a:ext cx="2664755" cy="1598853"/>
      </dsp:txXfrm>
    </dsp:sp>
    <dsp:sp modelId="{DC7C6BC1-D3B5-4F7E-A1F9-E1B96C58835B}">
      <dsp:nvSpPr>
        <dsp:cNvPr id="0" name=""/>
        <dsp:cNvSpPr/>
      </dsp:nvSpPr>
      <dsp:spPr>
        <a:xfrm>
          <a:off x="2934590" y="435654"/>
          <a:ext cx="2664755" cy="159885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/>
        </a:scene3d>
        <a:sp3d>
          <a:bevelT w="254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/>
            <a:t>Creating </a:t>
          </a:r>
          <a:r>
            <a:rPr lang="en-GB" sz="1900" b="1" kern="1200" dirty="0"/>
            <a:t>sustainable employment </a:t>
          </a:r>
          <a:r>
            <a:rPr lang="en-GB" sz="1900" kern="1200" dirty="0"/>
            <a:t>for unemployed and economically inactive </a:t>
          </a:r>
          <a:endParaRPr lang="en-US" sz="1900" kern="1200" dirty="0"/>
        </a:p>
      </dsp:txBody>
      <dsp:txXfrm>
        <a:off x="2934590" y="435654"/>
        <a:ext cx="2664755" cy="1598853"/>
      </dsp:txXfrm>
    </dsp:sp>
    <dsp:sp modelId="{73A52F09-C8BC-42EA-ACA0-1C329A6F336F}">
      <dsp:nvSpPr>
        <dsp:cNvPr id="0" name=""/>
        <dsp:cNvSpPr/>
      </dsp:nvSpPr>
      <dsp:spPr>
        <a:xfrm>
          <a:off x="5865821" y="435654"/>
          <a:ext cx="2664755" cy="159885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/>
        </a:scene3d>
        <a:sp3d>
          <a:bevelT w="254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b="1" kern="1200" dirty="0"/>
            <a:t>Upskilling</a:t>
          </a:r>
          <a:r>
            <a:rPr lang="en-GB" sz="1900" kern="1200" dirty="0"/>
            <a:t> existing employees</a:t>
          </a:r>
          <a:endParaRPr lang="en-US" sz="1900" kern="1200" dirty="0"/>
        </a:p>
      </dsp:txBody>
      <dsp:txXfrm>
        <a:off x="5865821" y="435654"/>
        <a:ext cx="2664755" cy="1598853"/>
      </dsp:txXfrm>
    </dsp:sp>
    <dsp:sp modelId="{48848177-A278-42BE-877C-8C7D48DF1521}">
      <dsp:nvSpPr>
        <dsp:cNvPr id="0" name=""/>
        <dsp:cNvSpPr/>
      </dsp:nvSpPr>
      <dsp:spPr>
        <a:xfrm>
          <a:off x="8797053" y="435654"/>
          <a:ext cx="2664755" cy="159885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/>
        </a:scene3d>
        <a:sp3d>
          <a:bevelT w="254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/>
            <a:t>Helping those </a:t>
          </a:r>
          <a:r>
            <a:rPr lang="en-GB" sz="1900" b="1" kern="1200" dirty="0"/>
            <a:t>at risk </a:t>
          </a:r>
          <a:r>
            <a:rPr lang="en-GB" sz="1900" kern="1200" dirty="0"/>
            <a:t>of economic shock</a:t>
          </a:r>
          <a:endParaRPr lang="en-US" sz="1900" kern="1200" dirty="0"/>
        </a:p>
      </dsp:txBody>
      <dsp:txXfrm>
        <a:off x="8797053" y="435654"/>
        <a:ext cx="2664755" cy="1598853"/>
      </dsp:txXfrm>
    </dsp:sp>
    <dsp:sp modelId="{EF0E82AD-47B7-4388-8FEB-E6F3742B2D1F}">
      <dsp:nvSpPr>
        <dsp:cNvPr id="0" name=""/>
        <dsp:cNvSpPr/>
      </dsp:nvSpPr>
      <dsp:spPr>
        <a:xfrm>
          <a:off x="3358" y="2300983"/>
          <a:ext cx="2664755" cy="159885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/>
        </a:scene3d>
        <a:sp3d>
          <a:bevelT w="254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b="1" kern="1200" dirty="0"/>
            <a:t>Engaging communities </a:t>
          </a:r>
          <a:r>
            <a:rPr lang="en-GB" sz="1900" kern="1200" dirty="0"/>
            <a:t>and groups experiencing greatest </a:t>
          </a:r>
          <a:r>
            <a:rPr lang="en-GB" sz="1900" b="1" kern="1200" dirty="0"/>
            <a:t>deprivation</a:t>
          </a:r>
          <a:endParaRPr lang="en-US" sz="1900" b="1" kern="1200" dirty="0"/>
        </a:p>
      </dsp:txBody>
      <dsp:txXfrm>
        <a:off x="3358" y="2300983"/>
        <a:ext cx="2664755" cy="1598853"/>
      </dsp:txXfrm>
    </dsp:sp>
    <dsp:sp modelId="{91D54E6F-D7F1-4D8A-8D61-2BF9C5F8D59B}">
      <dsp:nvSpPr>
        <dsp:cNvPr id="0" name=""/>
        <dsp:cNvSpPr/>
      </dsp:nvSpPr>
      <dsp:spPr>
        <a:xfrm>
          <a:off x="2934590" y="2300983"/>
          <a:ext cx="2664755" cy="159885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/>
        </a:scene3d>
        <a:sp3d>
          <a:bevelT w="254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b="1" kern="1200" dirty="0"/>
            <a:t>Shaping the future </a:t>
          </a:r>
          <a:r>
            <a:rPr lang="en-GB" sz="1900" kern="1200" dirty="0"/>
            <a:t>labour market </a:t>
          </a:r>
          <a:endParaRPr lang="en-US" sz="1900" kern="1200" dirty="0"/>
        </a:p>
      </dsp:txBody>
      <dsp:txXfrm>
        <a:off x="2934590" y="2300983"/>
        <a:ext cx="2664755" cy="1598853"/>
      </dsp:txXfrm>
    </dsp:sp>
    <dsp:sp modelId="{6650FD47-EF12-4105-A72E-93B35169384F}">
      <dsp:nvSpPr>
        <dsp:cNvPr id="0" name=""/>
        <dsp:cNvSpPr/>
      </dsp:nvSpPr>
      <dsp:spPr>
        <a:xfrm>
          <a:off x="5865821" y="2300983"/>
          <a:ext cx="2664755" cy="159885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/>
        </a:scene3d>
        <a:sp3d>
          <a:bevelT w="254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b="1" kern="1200" dirty="0"/>
            <a:t>Joining up </a:t>
          </a:r>
          <a:r>
            <a:rPr lang="en-GB" sz="1900" b="0" kern="1200" dirty="0"/>
            <a:t>local provision</a:t>
          </a:r>
          <a:endParaRPr lang="en-US" sz="1900" b="0" kern="1200" dirty="0"/>
        </a:p>
      </dsp:txBody>
      <dsp:txXfrm>
        <a:off x="5865821" y="2300983"/>
        <a:ext cx="2664755" cy="1598853"/>
      </dsp:txXfrm>
    </dsp:sp>
    <dsp:sp modelId="{2EDE2441-4CFB-4F60-B37A-85F0C7221096}">
      <dsp:nvSpPr>
        <dsp:cNvPr id="0" name=""/>
        <dsp:cNvSpPr/>
      </dsp:nvSpPr>
      <dsp:spPr>
        <a:xfrm>
          <a:off x="8797053" y="2300983"/>
          <a:ext cx="2664755" cy="159885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/>
        </a:scene3d>
        <a:sp3d>
          <a:bevelT w="254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b="0" kern="1200" dirty="0"/>
            <a:t>Referrals to </a:t>
          </a:r>
          <a:r>
            <a:rPr lang="en-GB" sz="1900" b="1" kern="1200" dirty="0"/>
            <a:t>regional programmes </a:t>
          </a:r>
          <a:r>
            <a:rPr lang="en-GB" sz="1900" b="0" kern="1200" dirty="0"/>
            <a:t>and support</a:t>
          </a:r>
          <a:endParaRPr lang="en-US" sz="1900" b="0" kern="1200" dirty="0"/>
        </a:p>
      </dsp:txBody>
      <dsp:txXfrm>
        <a:off x="8797053" y="2300983"/>
        <a:ext cx="2664755" cy="159885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68D7A4-B231-4F94-A945-8131161EAE36}">
      <dsp:nvSpPr>
        <dsp:cNvPr id="0" name=""/>
        <dsp:cNvSpPr/>
      </dsp:nvSpPr>
      <dsp:spPr>
        <a:xfrm>
          <a:off x="2655328" y="-5676"/>
          <a:ext cx="5963864" cy="5963864"/>
        </a:xfrm>
        <a:prstGeom prst="circularArrow">
          <a:avLst>
            <a:gd name="adj1" fmla="val 5274"/>
            <a:gd name="adj2" fmla="val 312630"/>
            <a:gd name="adj3" fmla="val 14197533"/>
            <a:gd name="adj4" fmla="val 17144946"/>
            <a:gd name="adj5" fmla="val 5477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7377F60-BBB9-4ABC-84F4-A801ED2B3D6C}">
      <dsp:nvSpPr>
        <dsp:cNvPr id="0" name=""/>
        <dsp:cNvSpPr/>
      </dsp:nvSpPr>
      <dsp:spPr>
        <a:xfrm>
          <a:off x="4483934" y="1119"/>
          <a:ext cx="2306652" cy="115332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Retrain Plus Employment Academies</a:t>
          </a:r>
          <a:endParaRPr lang="en-US" sz="2000" kern="1200" dirty="0"/>
        </a:p>
      </dsp:txBody>
      <dsp:txXfrm>
        <a:off x="4540235" y="57420"/>
        <a:ext cx="2194050" cy="1040724"/>
      </dsp:txXfrm>
    </dsp:sp>
    <dsp:sp modelId="{547C439D-A9AA-476B-9E7E-06C573808721}">
      <dsp:nvSpPr>
        <dsp:cNvPr id="0" name=""/>
        <dsp:cNvSpPr/>
      </dsp:nvSpPr>
      <dsp:spPr>
        <a:xfrm>
          <a:off x="6579211" y="1210828"/>
          <a:ext cx="2306652" cy="115332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Start Up Seed Fund</a:t>
          </a:r>
          <a:endParaRPr lang="en-US" sz="2000" kern="1200" dirty="0"/>
        </a:p>
      </dsp:txBody>
      <dsp:txXfrm>
        <a:off x="6635512" y="1267129"/>
        <a:ext cx="2194050" cy="1040724"/>
      </dsp:txXfrm>
    </dsp:sp>
    <dsp:sp modelId="{768CEE1B-85DD-4598-A068-DCC16468FF67}">
      <dsp:nvSpPr>
        <dsp:cNvPr id="0" name=""/>
        <dsp:cNvSpPr/>
      </dsp:nvSpPr>
      <dsp:spPr>
        <a:xfrm>
          <a:off x="6579211" y="3630245"/>
          <a:ext cx="2306652" cy="115332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Job Fairs and Careers Events</a:t>
          </a:r>
          <a:endParaRPr lang="en-US" sz="2000" kern="1200" dirty="0"/>
        </a:p>
      </dsp:txBody>
      <dsp:txXfrm>
        <a:off x="6635512" y="3686546"/>
        <a:ext cx="2194050" cy="1040724"/>
      </dsp:txXfrm>
    </dsp:sp>
    <dsp:sp modelId="{8F7DFB26-ED2F-4A80-80EB-9B08B273830D}">
      <dsp:nvSpPr>
        <dsp:cNvPr id="0" name=""/>
        <dsp:cNvSpPr/>
      </dsp:nvSpPr>
      <dsp:spPr>
        <a:xfrm>
          <a:off x="4483934" y="4839954"/>
          <a:ext cx="2306652" cy="115332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Skills and Lifelong Learning</a:t>
          </a:r>
          <a:endParaRPr lang="en-US" sz="2000" kern="1200" dirty="0"/>
        </a:p>
      </dsp:txBody>
      <dsp:txXfrm>
        <a:off x="4540235" y="4896255"/>
        <a:ext cx="2194050" cy="1040724"/>
      </dsp:txXfrm>
    </dsp:sp>
    <dsp:sp modelId="{CEEE68F4-2DC0-475C-A732-470A86F7AC67}">
      <dsp:nvSpPr>
        <dsp:cNvPr id="0" name=""/>
        <dsp:cNvSpPr/>
      </dsp:nvSpPr>
      <dsp:spPr>
        <a:xfrm>
          <a:off x="2388657" y="3630245"/>
          <a:ext cx="2306652" cy="115332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Causeway Apprenticeships</a:t>
          </a:r>
          <a:endParaRPr lang="en-US" sz="2000" kern="1200" dirty="0"/>
        </a:p>
      </dsp:txBody>
      <dsp:txXfrm>
        <a:off x="2444958" y="3686546"/>
        <a:ext cx="2194050" cy="1040724"/>
      </dsp:txXfrm>
    </dsp:sp>
    <dsp:sp modelId="{C999CF58-3BC2-4DC6-BD59-95501740D10B}">
      <dsp:nvSpPr>
        <dsp:cNvPr id="0" name=""/>
        <dsp:cNvSpPr/>
      </dsp:nvSpPr>
      <dsp:spPr>
        <a:xfrm>
          <a:off x="2388657" y="1210828"/>
          <a:ext cx="2306652" cy="115332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Personal Learning Account</a:t>
          </a:r>
          <a:endParaRPr lang="en-US" sz="2000" kern="1200" dirty="0"/>
        </a:p>
      </dsp:txBody>
      <dsp:txXfrm>
        <a:off x="2444958" y="1267129"/>
        <a:ext cx="2194050" cy="10407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LeafLabelList">
  <dgm:title val="Icon Leaf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round2DiagRect" r:blip="">
            <dgm:adjLst/>
            <dgm:extLst>
              <a:ext uri="{B698B0E9-8C71-41B9-8309-B3DCBF30829C}">
                <dgm1612:spPr xmlns:dgm1612="http://schemas.microsoft.com/office/drawing/2016/12/diagram">
                  <a:prstGeom prst="round2DiagRect">
                    <a:avLst>
                      <a:gd name="adj1" fmla="val 29727"/>
                      <a:gd name="adj2" fmla="val 0"/>
                    </a:avLst>
                  </a:prstGeom>
                </dgm1612:spPr>
              </a:ext>
            </dgm:ext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#6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1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5149C9-F5EC-4554-B9BE-BD065841905A}" type="datetimeFigureOut">
              <a:rPr lang="en-GB" smtClean="0"/>
              <a:t>14/10/2026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341586-51A8-4355-B7B6-8336F76F909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861540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A1D2318-4695-4A9E-AA21-A26EB361346B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83706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05F3B4-5C3F-4560-BB95-A7F7A236B75A}" type="slidenum">
              <a:rPr lang="en-GB" smtClean="0"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852843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05F3B4-5C3F-4560-BB95-A7F7A236B75A}" type="slidenum">
              <a:rPr lang="en-GB" smtClean="0"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566594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05F3B4-5C3F-4560-BB95-A7F7A236B75A}" type="slidenum">
              <a:rPr lang="en-GB" smtClean="0"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07663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05F3B4-5C3F-4560-BB95-A7F7A236B75A}" type="slidenum">
              <a:rPr lang="en-GB" smtClean="0"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281034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05F3B4-5C3F-4560-BB95-A7F7A236B75A}" type="slidenum">
              <a:rPr lang="en-GB" smtClean="0"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981696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341586-51A8-4355-B7B6-8336F76F909F}" type="slidenum">
              <a:rPr lang="en-GB" smtClean="0"/>
              <a:t>12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813864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C0BEC3-ED02-1394-70D8-B4DB30889F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008A620-4637-07D6-D31A-8E8FECCA21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E152A72-A1D5-E927-BED5-F8FCE8D766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Thanks Marc and the team for the opportunity to speak today.</a:t>
            </a:r>
          </a:p>
          <a:p>
            <a:endParaRPr lang="en-GB" dirty="0"/>
          </a:p>
          <a:p>
            <a:r>
              <a:rPr lang="en-GB" dirty="0"/>
              <a:t>The theme of today is Building stronger leaders, building stronger businesses – with that in mind I’m going to talk about Distributed leadership and Job Crafting.</a:t>
            </a:r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0FCA05-7CD6-6ECD-2066-F8A654FFAAAE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09807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0C7AE7-B03F-4B8F-EF7A-16D9B633A6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9256AB1-ABC1-B942-3AD0-64B12BD0C2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82F6858-AF15-3A30-B862-5BDFA3B136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We live in a UCA environment – concept widely applied in business and leadership</a:t>
            </a:r>
          </a:p>
          <a:p>
            <a:r>
              <a:rPr lang="en-GB"/>
              <a:t>Volatile – Uncertain – Complex – Ambiguous </a:t>
            </a:r>
          </a:p>
          <a:p>
            <a:endParaRPr lang="en-GB"/>
          </a:p>
          <a:p>
            <a:r>
              <a:rPr lang="en-GB"/>
              <a:t>Keep it simple – It’s complex – we live in a complicated world.</a:t>
            </a:r>
          </a:p>
          <a:p>
            <a:endParaRPr lang="en-GB"/>
          </a:p>
          <a:p>
            <a:r>
              <a:rPr lang="en-GB"/>
              <a:t>We face many challenges, and retention of our best talent is certainly one. How can we keep them?</a:t>
            </a:r>
          </a:p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7E6F39-9E63-4114-35C2-A8C31C702179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41807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C79F2D-A6D9-E105-65DE-029FD81D60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09A0629-06F4-8CDC-B0C6-4215DA19EC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EEB852-B284-FF1C-A517-40CC5C6AD0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lvl="1" indent="0" fontAlgn="t">
              <a:lnSpc>
                <a:spcPct val="100000"/>
              </a:lnSpc>
              <a:buFont typeface="+mj-lt"/>
              <a:buNone/>
            </a:pPr>
            <a:r>
              <a:rPr lang="en-GB" dirty="0"/>
              <a:t>Before I talk about distributed leadership – I need to talk about top down leadership model – This is heavily reliant on a small number of people – no longer cuts it in modern business with all it’s complexity – </a:t>
            </a:r>
          </a:p>
          <a:p>
            <a:pPr marL="742950" lvl="1" indent="-285750" fontAlgn="t">
              <a:lnSpc>
                <a:spcPct val="100000"/>
              </a:lnSpc>
              <a:buFont typeface="+mj-lt"/>
              <a:buAutoNum type="arabicPeriod"/>
            </a:pPr>
            <a:endParaRPr lang="en-GB" dirty="0"/>
          </a:p>
          <a:p>
            <a:pPr marL="742950" lvl="1" indent="-285750" fontAlgn="t">
              <a:lnSpc>
                <a:spcPct val="100000"/>
              </a:lnSpc>
              <a:buFont typeface="+mj-lt"/>
              <a:buAutoNum type="arabicPeriod"/>
            </a:pPr>
            <a:r>
              <a:rPr lang="en-GB" dirty="0"/>
              <a:t>Decisions are concentrated at the top, - The busiest people in the business! They have no time.</a:t>
            </a:r>
          </a:p>
          <a:p>
            <a:pPr marL="742950" marR="0" lvl="1" indent="-28575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dirty="0"/>
              <a:t>Staff may feel their opinions are not valued, leading to reduced motivation and commitment to organisational goals.</a:t>
            </a:r>
          </a:p>
          <a:p>
            <a:pPr marL="457200" lvl="1" indent="0" fontAlgn="t">
              <a:lnSpc>
                <a:spcPct val="100000"/>
              </a:lnSpc>
              <a:buFont typeface="+mj-lt"/>
              <a:buNone/>
            </a:pPr>
            <a:r>
              <a:rPr lang="en-GB" dirty="0"/>
              <a:t>which can discourage employees from sharing ideas and limit creativity across the organisation.</a:t>
            </a:r>
          </a:p>
          <a:p>
            <a:pPr marL="457200" marR="0" lvl="1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en-GB" dirty="0"/>
              <a:t>3.When key decisions must be approved by senior leaders, progress can slow and organisations may become less responsive to change.</a:t>
            </a:r>
          </a:p>
          <a:p>
            <a:pPr marL="457200" lvl="1" indent="0" fontAlgn="t">
              <a:lnSpc>
                <a:spcPct val="100000"/>
              </a:lnSpc>
              <a:buFont typeface="+mj-lt"/>
              <a:buNone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9F499A-A2F0-1A45-8A27-6D28745AB95D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46268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What is distributed leadership.</a:t>
            </a:r>
          </a:p>
          <a:p>
            <a:endParaRPr lang="en-GB" dirty="0"/>
          </a:p>
          <a:p>
            <a:r>
              <a:rPr lang="en-GB" dirty="0"/>
              <a:t>Simple explanation – if everyone in here worked in an organisation, would it be better if a small number led or everyone played a part in leading?</a:t>
            </a:r>
          </a:p>
          <a:p>
            <a:r>
              <a:rPr lang="en-GB" dirty="0"/>
              <a:t>Surely better if we combine all our knowledge, abilities and skills. What would some of the benefits be?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4AA94C-60E7-0065-FE5B-7838988BBF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7122944-4CAF-37D4-4E2E-382503A83A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6A58340-4110-4F00-C21A-FE999ECFFD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742950" lvl="1" indent="-285750" fontAlgn="t">
              <a:lnSpc>
                <a:spcPct val="100000"/>
              </a:lnSpc>
              <a:buFont typeface="+mj-lt"/>
              <a:buAutoNum type="arabicPeriod"/>
            </a:pPr>
            <a:r>
              <a:rPr lang="en-GB" dirty="0"/>
              <a:t>Employees are trusted to make decisions and take ownership, increasing engagement, accountability, and job satisfaction.</a:t>
            </a:r>
          </a:p>
          <a:p>
            <a:pPr marL="742950" marR="0" lvl="1" indent="-28575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dirty="0"/>
              <a:t>Knowledge and leadership are drawn from across the organisation, allowing decisions to benefit from the people closest to the issue or opportunity.</a:t>
            </a:r>
          </a:p>
          <a:p>
            <a:pPr marL="742950" marR="0" lvl="1" indent="-28575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dirty="0"/>
              <a:t>Leadership capability is spread across multiple people rather than relying on a few individuals, making the organisation more adaptable and less vulnerable to leadership absences or changes.</a:t>
            </a:r>
          </a:p>
          <a:p>
            <a:pPr marL="742950" marR="0" lvl="1" indent="-28575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lang="en-GB" dirty="0"/>
          </a:p>
          <a:p>
            <a:pPr marL="457200" lvl="1" indent="0" fontAlgn="t">
              <a:lnSpc>
                <a:spcPct val="100000"/>
              </a:lnSpc>
              <a:buFont typeface="+mj-lt"/>
              <a:buNone/>
            </a:pPr>
            <a:r>
              <a:rPr lang="en-GB" dirty="0"/>
              <a:t>That’s the theory….How can you practically make it happen? </a:t>
            </a:r>
          </a:p>
          <a:p>
            <a:pPr marL="457200" lvl="1" indent="0" fontAlgn="t">
              <a:lnSpc>
                <a:spcPct val="100000"/>
              </a:lnSpc>
              <a:buFont typeface="+mj-lt"/>
              <a:buNone/>
            </a:pPr>
            <a:r>
              <a:rPr lang="en-GB" dirty="0"/>
              <a:t>This is how we started…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0476CD-6A68-A01D-C233-CB54578AA744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15862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Every organisation is different and they all need their own model/</a:t>
            </a:r>
            <a:r>
              <a:rPr lang="en-GB" dirty="0" err="1"/>
              <a:t>framwork</a:t>
            </a:r>
            <a:r>
              <a:rPr lang="en-GB" dirty="0"/>
              <a:t> to make it happen. This is what we did. </a:t>
            </a:r>
          </a:p>
          <a:p>
            <a:r>
              <a:rPr dirty="0"/>
              <a:t>On the left is the previous model, with decisions and change concentrated in the partners. On the right is our distributed leadership approach. People in service-line project groups have authority to improve their work, involve colleagues and report back to partners. Partners remain involved through support and oversight. </a:t>
            </a:r>
            <a:r>
              <a:rPr lang="en-GB" dirty="0"/>
              <a:t>We seen engagement from people who had been looking for this opportunity to have an impact, </a:t>
            </a:r>
          </a:p>
          <a:p>
            <a:pPr marL="171450" indent="-171450">
              <a:buFontTx/>
              <a:buChar char="-"/>
            </a:pPr>
            <a:r>
              <a:rPr lang="en-GB" dirty="0"/>
              <a:t>Rapid improvements and innovation</a:t>
            </a:r>
          </a:p>
          <a:p>
            <a:pPr marL="171450" indent="-171450">
              <a:buFontTx/>
              <a:buChar char="-"/>
            </a:pPr>
            <a:r>
              <a:rPr lang="en-GB" dirty="0"/>
              <a:t>High Employee engagement</a:t>
            </a:r>
          </a:p>
          <a:p>
            <a:pPr marL="171450" indent="-171450">
              <a:buFontTx/>
              <a:buChar char="-"/>
            </a:pPr>
            <a:r>
              <a:rPr lang="en-GB" dirty="0"/>
              <a:t>Better use of employee’s skills.</a:t>
            </a:r>
          </a:p>
          <a:p>
            <a:pPr marL="171450" indent="-171450">
              <a:buFontTx/>
              <a:buChar char="-"/>
            </a:pPr>
            <a:endParaRPr lang="en-GB" dirty="0"/>
          </a:p>
          <a:p>
            <a:pPr marL="0" indent="0">
              <a:buFontTx/>
              <a:buNone/>
            </a:pPr>
            <a:r>
              <a:rPr lang="en-GB" dirty="0"/>
              <a:t>A really important change - 	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Involve the team – important for change</a:t>
            </a:r>
          </a:p>
          <a:p>
            <a:endParaRPr lang="en-GB"/>
          </a:p>
          <a:p>
            <a:r>
              <a:rPr lang="en-GB"/>
              <a:t>Space – big change for us – chargeable time was everything</a:t>
            </a:r>
          </a:p>
          <a:p>
            <a:endParaRPr lang="en-GB"/>
          </a:p>
          <a:p>
            <a:r>
              <a:rPr lang="en-GB"/>
              <a:t>Training – another important change – We have CPD, but it always felt like a </a:t>
            </a:r>
            <a:r>
              <a:rPr lang="en-GB" err="1"/>
              <a:t>tickbox</a:t>
            </a:r>
            <a:r>
              <a:rPr lang="en-GB"/>
              <a:t> exercise rather that something really impactful. Slide at the end of some of the things we do.</a:t>
            </a:r>
          </a:p>
        </p:txBody>
      </p:sp>
    </p:spTree>
    <p:extLst>
      <p:ext uri="{BB962C8B-B14F-4D97-AF65-F5344CB8AC3E}">
        <p14:creationId xmlns:p14="http://schemas.microsoft.com/office/powerpoint/2010/main" val="22215209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Distributed leadership is about the business as a collective </a:t>
            </a:r>
          </a:p>
          <a:p>
            <a:endParaRPr lang="en-GB" dirty="0"/>
          </a:p>
          <a:p>
            <a:r>
              <a:rPr lang="en-GB" dirty="0"/>
              <a:t>Job crafting is a very specific conversation with an individual.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Setting the scene – We talked about Retention as one of our biggest challenges -  more work engagement = better retention</a:t>
            </a:r>
          </a:p>
          <a:p>
            <a:endParaRPr lang="en-GB" dirty="0"/>
          </a:p>
          <a:p>
            <a:r>
              <a:rPr lang="en-GB" dirty="0"/>
              <a:t>Job crafting helps work engagement. –Engaged staff have low levels of burn out.</a:t>
            </a:r>
          </a:p>
          <a:p>
            <a:r>
              <a:rPr lang="en-GB" dirty="0"/>
              <a:t>Two types of burn out – too busy, not really engaged and not busy enough and not engaged.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8172395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This can be measured – UWES-9</a:t>
            </a:r>
          </a:p>
          <a:p>
            <a:r>
              <a:rPr lang="en-GB" dirty="0"/>
              <a:t>Measure work engagement</a:t>
            </a:r>
          </a:p>
        </p:txBody>
      </p:sp>
    </p:spTree>
    <p:extLst>
      <p:ext uri="{BB962C8B-B14F-4D97-AF65-F5344CB8AC3E}">
        <p14:creationId xmlns:p14="http://schemas.microsoft.com/office/powerpoint/2010/main" val="242432479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A288CF-36C5-7600-7D55-D9C5F1471A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A49F57F-3AE6-AB8B-654E-44903F7F84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3F6DF23-CB89-8686-189E-128C570E28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Job crafting boosts work engagement – read quotes.</a:t>
            </a:r>
          </a:p>
          <a:p>
            <a:endParaRPr lang="en-GB" dirty="0"/>
          </a:p>
          <a:p>
            <a:r>
              <a:rPr lang="en-GB" dirty="0"/>
              <a:t>That’s a powerful notion for someone who isn’t engaged, leave or change?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1A676E-7BF2-6D79-DC00-A66D72F7BB19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877975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9E415C-F30A-C7DD-74A1-BB89079B26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E447B90-FC97-4BB3-222A-7B513F4F5A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68F6B5A-9D41-A2A0-491C-DB5B650E54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  <a:p>
            <a:r>
              <a:rPr lang="en-GB" dirty="0"/>
              <a:t>It is a very individual conversation.</a:t>
            </a:r>
          </a:p>
          <a:p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We have encouraged job crafting. In the way we are using the idea, it means having a conversation about how someone can do more of the work they enjoy, what interests them and what they are good at. It is a discussion followed by an agreement about how to get there, taking account of the work, the firm and our clients need. It is not a promise that every task can change immediately. The benefits we are aiming for are greater fulfilment, better use of strengths and more ownership of development. 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4BA837-C531-C6DF-06E2-BAA39DFF23C0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278815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Look for different roles, opportunities, doing something different, learn a new process, take on new challenges</a:t>
            </a:r>
          </a:p>
          <a:p>
            <a:r>
              <a:rPr lang="en-GB" dirty="0"/>
              <a:t>Look for resources – mentoring, learn beyond your role, feedback</a:t>
            </a:r>
          </a:p>
          <a:p>
            <a:r>
              <a:rPr lang="en-GB" dirty="0"/>
              <a:t>Challenge – Join new initiatives, develop proposals for improvement, learn new processes, volunteer for special projects</a:t>
            </a:r>
          </a:p>
          <a:p>
            <a:r>
              <a:rPr lang="en-GB" dirty="0"/>
              <a:t>Optimise – swap tasks, look for efficiency </a:t>
            </a:r>
          </a:p>
        </p:txBody>
      </p:sp>
    </p:spTree>
    <p:extLst>
      <p:ext uri="{BB962C8B-B14F-4D97-AF65-F5344CB8AC3E}">
        <p14:creationId xmlns:p14="http://schemas.microsoft.com/office/powerpoint/2010/main" val="211178018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6C5971-C4DF-2517-2EAD-7C903DED5C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DC32979-0905-1147-FFE4-D3ADB9BF3E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7CF1C90-9588-646C-349B-364092E68C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Examples</a:t>
            </a:r>
          </a:p>
          <a:p>
            <a:r>
              <a:rPr lang="en-GB" dirty="0"/>
              <a:t>Three service line based examples</a:t>
            </a:r>
          </a:p>
          <a:p>
            <a:r>
              <a:rPr lang="en-GB" dirty="0"/>
              <a:t>Job crafting has a wide scope and a variety of opportunities </a:t>
            </a:r>
          </a:p>
          <a:p>
            <a:r>
              <a:rPr lang="en-GB" dirty="0"/>
              <a:t>Lauren – A trainee accountant – joined the Social committee – she lights up – best person for the job.</a:t>
            </a:r>
          </a:p>
          <a:p>
            <a:r>
              <a:rPr lang="en-GB" dirty="0"/>
              <a:t>Heather – An experienced accountant – she is our Charity rep – that’s what she is now known for now, she cares about it, set up CSR volunteering days for everyone.</a:t>
            </a:r>
          </a:p>
          <a:p>
            <a:r>
              <a:rPr lang="en-GB" dirty="0"/>
              <a:t>Laura – A very busy accounts manager – Job crafted – Interested in data analytics – doing a course in Data analytics and AI – very beneficial for her – and for the firm – we have not had the time to do an exercise that she is doing for us now, and I don’t know where she got the time, but I have never seen her more energised – more engaged, and enthusiastic – </a:t>
            </a:r>
          </a:p>
          <a:p>
            <a:r>
              <a:rPr lang="en-GB" dirty="0"/>
              <a:t>These have all job crafted in their own way and we have seen the benefits of work engagement, job satisfaction and retention.</a:t>
            </a:r>
          </a:p>
          <a:p>
            <a:endParaRPr lang="en-GB" dirty="0"/>
          </a:p>
          <a:p>
            <a:r>
              <a:rPr lang="en-GB" dirty="0"/>
              <a:t>That’s my talk on distributed leadership and job crafting.</a:t>
            </a:r>
          </a:p>
          <a:p>
            <a:r>
              <a:rPr lang="en-GB" dirty="0"/>
              <a:t>I just want to finish with two quick slides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096DB1-57DF-4714-DB3C-5D63BD734D60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772973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1BF888-9A67-BB21-7354-FDAB781105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69A78A9-0492-E74F-2D2B-E5BD595CA7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F66C826-2918-43E7-1B91-8A1F489EF3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These are areas we are invested in.</a:t>
            </a:r>
          </a:p>
          <a:p>
            <a:endParaRPr lang="en-GB" dirty="0"/>
          </a:p>
          <a:p>
            <a:r>
              <a:rPr lang="en-GB" dirty="0"/>
              <a:t>Highlighted UU courses are something you can all look into.</a:t>
            </a:r>
          </a:p>
          <a:p>
            <a:r>
              <a:rPr lang="en-GB" dirty="0"/>
              <a:t>Fully funded.</a:t>
            </a:r>
          </a:p>
          <a:p>
            <a:endParaRPr lang="en-GB" dirty="0"/>
          </a:p>
          <a:p>
            <a:r>
              <a:rPr lang="en-GB" dirty="0"/>
              <a:t>Happy to email you a copy of our leadership charter, get in touch.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2227083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Two books I recommend </a:t>
            </a:r>
          </a:p>
          <a:p>
            <a:r>
              <a:rPr lang="en-GB" dirty="0"/>
              <a:t>Turn the ship around is a true story, and an excellent example of distributed leadership in action.</a:t>
            </a:r>
          </a:p>
          <a:p>
            <a:endParaRPr lang="en-GB" dirty="0"/>
          </a:p>
          <a:p>
            <a:r>
              <a:rPr lang="en-GB" dirty="0"/>
              <a:t>Radical Candor is a book we have been telling our people about to help build a positive culture around feedback.</a:t>
            </a:r>
          </a:p>
        </p:txBody>
      </p:sp>
    </p:spTree>
    <p:extLst>
      <p:ext uri="{BB962C8B-B14F-4D97-AF65-F5344CB8AC3E}">
        <p14:creationId xmlns:p14="http://schemas.microsoft.com/office/powerpoint/2010/main" val="239281961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766E3D-E727-FBF5-F02A-01290C83C7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DE02CDC-B6D5-31C4-48BE-017BDC9919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E3CCEEF-DA42-8731-8316-208EF4B58D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Setting the scene – We talked about Retention as one of our biggest challenges -  more work engagement, job satisfaction, fulfilment = better retention</a:t>
            </a:r>
          </a:p>
          <a:p>
            <a:endParaRPr lang="en-GB" dirty="0"/>
          </a:p>
          <a:p>
            <a:r>
              <a:rPr lang="en-GB" dirty="0"/>
              <a:t>Job crafting helps work engagement.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3457889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Understanding change curve</a:t>
            </a:r>
          </a:p>
        </p:txBody>
      </p:sp>
    </p:spTree>
    <p:extLst>
      <p:ext uri="{BB962C8B-B14F-4D97-AF65-F5344CB8AC3E}">
        <p14:creationId xmlns:p14="http://schemas.microsoft.com/office/powerpoint/2010/main" val="268567154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9F8EA0-F8E6-63BE-5A5E-241C514FCD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8FAEBBD-8098-C07D-410E-10D485FF68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26704C9-6DE8-473D-F2B5-C9350BD8B1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652983-AA2A-35E8-62DB-032CFA3D00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19436E-2AE8-438E-867B-96AC7DA81DB9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117442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F45640-D94B-CDB7-2B62-440BE2861B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183B915-11CB-D243-201C-BE03A45299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F2FF5D8-A51E-E730-BD09-12BDF34A5E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lnSpc>
                <a:spcPct val="90000"/>
              </a:lnSpc>
              <a:spcBef>
                <a:spcPts val="1000"/>
              </a:spcBef>
              <a:buFont typeface="Wingdings,Sans-Serif"/>
              <a:buChar char="Ø"/>
            </a:pPr>
            <a:r>
              <a:rPr lang="en-GB" dirty="0"/>
              <a:t>Money No Longer The Main Motivator</a:t>
            </a:r>
            <a:endParaRPr lang="en-US" dirty="0"/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en-GB" dirty="0"/>
          </a:p>
          <a:p>
            <a:pPr marL="171450" indent="-171450">
              <a:lnSpc>
                <a:spcPct val="90000"/>
              </a:lnSpc>
              <a:spcBef>
                <a:spcPts val="1000"/>
              </a:spcBef>
              <a:buFont typeface="Wingdings,Sans-Serif"/>
              <a:buChar char="Ø"/>
            </a:pPr>
            <a:r>
              <a:rPr lang="en-GB" dirty="0"/>
              <a:t>AI and Digitisation continues to transform traditional roles, processes and create new opportunities </a:t>
            </a:r>
            <a:endParaRPr lang="en-US" dirty="0"/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en-GB" dirty="0"/>
          </a:p>
          <a:p>
            <a:pPr marL="171450" indent="-171450">
              <a:lnSpc>
                <a:spcPct val="90000"/>
              </a:lnSpc>
              <a:spcBef>
                <a:spcPts val="1000"/>
              </a:spcBef>
              <a:buFont typeface="Wingdings,Sans-Serif"/>
              <a:buChar char="Ø"/>
            </a:pPr>
            <a:r>
              <a:rPr lang="en-GB" dirty="0"/>
              <a:t>Competition for talent is rising – employers need strong EVP’s</a:t>
            </a:r>
            <a:endParaRPr lang="en-US" dirty="0"/>
          </a:p>
          <a:p>
            <a:pPr marL="171450" indent="-171450">
              <a:lnSpc>
                <a:spcPct val="90000"/>
              </a:lnSpc>
              <a:spcBef>
                <a:spcPts val="1000"/>
              </a:spcBef>
              <a:buFont typeface="Wingdings,Sans-Serif"/>
              <a:buChar char="Ø"/>
            </a:pPr>
            <a:endParaRPr lang="en-GB" dirty="0"/>
          </a:p>
          <a:p>
            <a:pPr marL="171450" indent="-171450">
              <a:lnSpc>
                <a:spcPct val="90000"/>
              </a:lnSpc>
              <a:spcBef>
                <a:spcPts val="1000"/>
              </a:spcBef>
              <a:buFont typeface="Wingdings,Sans-Serif"/>
              <a:buChar char="Ø"/>
            </a:pPr>
            <a:r>
              <a:rPr lang="en-GB" dirty="0"/>
              <a:t>Worklife </a:t>
            </a:r>
            <a:r>
              <a:rPr lang="en-GB" b="1" dirty="0"/>
              <a:t>Balance</a:t>
            </a:r>
            <a:r>
              <a:rPr lang="en-GB" dirty="0"/>
              <a:t> is Ever Increasing in Demand</a:t>
            </a:r>
            <a:endParaRPr lang="en-US" dirty="0"/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en-GB" dirty="0"/>
          </a:p>
          <a:p>
            <a:pPr marL="171450" indent="-171450">
              <a:lnSpc>
                <a:spcPct val="90000"/>
              </a:lnSpc>
              <a:spcBef>
                <a:spcPts val="1000"/>
              </a:spcBef>
              <a:buFont typeface="Wingdings,Sans-Serif"/>
              <a:buChar char="Ø"/>
            </a:pPr>
            <a:r>
              <a:rPr lang="en-GB" dirty="0"/>
              <a:t>Flexibility abounds – technology enables</a:t>
            </a:r>
            <a:endParaRPr lang="en-US" dirty="0"/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en-GB" dirty="0"/>
          </a:p>
          <a:p>
            <a:pPr marL="171450" indent="-171450">
              <a:lnSpc>
                <a:spcPct val="90000"/>
              </a:lnSpc>
              <a:spcBef>
                <a:spcPts val="1000"/>
              </a:spcBef>
              <a:buFont typeface="Wingdings,Sans-Serif"/>
              <a:buChar char="Ø"/>
            </a:pPr>
            <a:r>
              <a:rPr lang="en-GB" dirty="0"/>
              <a:t>People Are More </a:t>
            </a:r>
            <a:r>
              <a:rPr lang="en-GB" b="1" dirty="0"/>
              <a:t>Emotionally</a:t>
            </a:r>
            <a:r>
              <a:rPr lang="en-GB" dirty="0"/>
              <a:t> Aware</a:t>
            </a:r>
            <a:endParaRPr lang="en-US" dirty="0"/>
          </a:p>
          <a:p>
            <a:pPr marL="171450" indent="-171450">
              <a:lnSpc>
                <a:spcPct val="90000"/>
              </a:lnSpc>
              <a:spcBef>
                <a:spcPts val="1000"/>
              </a:spcBef>
              <a:buFont typeface="Wingdings,Sans-Serif"/>
              <a:buChar char="Ø"/>
            </a:pPr>
            <a:endParaRPr lang="en-GB" dirty="0"/>
          </a:p>
          <a:p>
            <a:pPr marL="171450" indent="-171450">
              <a:lnSpc>
                <a:spcPct val="90000"/>
              </a:lnSpc>
              <a:spcBef>
                <a:spcPts val="1000"/>
              </a:spcBef>
              <a:buFont typeface="Wingdings,Sans-Serif"/>
              <a:buChar char="Ø"/>
            </a:pPr>
            <a:r>
              <a:rPr lang="en-GB" dirty="0"/>
              <a:t>Generational differences – pace of change is rapid</a:t>
            </a:r>
            <a:endParaRPr lang="en-US" dirty="0"/>
          </a:p>
          <a:p>
            <a:pPr marL="171450" indent="-171450">
              <a:lnSpc>
                <a:spcPct val="90000"/>
              </a:lnSpc>
              <a:spcBef>
                <a:spcPts val="1000"/>
              </a:spcBef>
              <a:buFont typeface="Wingdings,Sans-Serif"/>
              <a:buChar char="Ø"/>
            </a:pPr>
            <a:endParaRPr lang="en-GB" dirty="0"/>
          </a:p>
          <a:p>
            <a:pPr marL="171450" indent="-171450">
              <a:lnSpc>
                <a:spcPct val="90000"/>
              </a:lnSpc>
              <a:spcBef>
                <a:spcPts val="1000"/>
              </a:spcBef>
              <a:buFont typeface="Wingdings,Sans-Serif"/>
              <a:buChar char="Ø"/>
            </a:pPr>
            <a:r>
              <a:rPr lang="en-GB" dirty="0"/>
              <a:t>People Need </a:t>
            </a:r>
            <a:r>
              <a:rPr lang="en-GB" b="1" dirty="0"/>
              <a:t>Feedback</a:t>
            </a:r>
            <a:r>
              <a:rPr lang="en-GB" dirty="0"/>
              <a:t> And Recognition </a:t>
            </a:r>
            <a:endParaRPr lang="en-US" dirty="0"/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en-GB" dirty="0"/>
          </a:p>
          <a:p>
            <a:pPr marL="171450" indent="-171450">
              <a:lnSpc>
                <a:spcPct val="90000"/>
              </a:lnSpc>
              <a:spcBef>
                <a:spcPts val="1000"/>
              </a:spcBef>
              <a:buFont typeface="Wingdings,Sans-Serif"/>
              <a:buChar char="Ø"/>
            </a:pPr>
            <a:r>
              <a:rPr lang="en-GB" dirty="0"/>
              <a:t>VUCA World - Leadership Needs to Constantly </a:t>
            </a:r>
            <a:r>
              <a:rPr lang="en-GB" b="1" dirty="0"/>
              <a:t>Adapt</a:t>
            </a:r>
            <a:r>
              <a:rPr lang="en-GB" dirty="0"/>
              <a:t> 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66FACD-FE3E-F4BD-4925-9A7BBCD0E2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861A9D-B182-4326-90E7-1AF4CF1D9BBD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98332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Best Leaders Lead Through Influence, Not The Power Of Position</a:t>
            </a:r>
          </a:p>
          <a:p>
            <a:r>
              <a:rPr dirty="0"/>
              <a:t>COLLECTIVE LEADERSHIP No Single Leader Directly Controls All Parts Of The Network, Leadership Is Distributed.</a:t>
            </a:r>
          </a:p>
          <a:p>
            <a:r>
              <a:rPr dirty="0"/>
              <a:t>INFLUENCE Is So Important. To Earn That Influence, Leaders Have To Secure The Trust And Respect </a:t>
            </a:r>
          </a:p>
          <a:p>
            <a:r>
              <a:rPr dirty="0"/>
              <a:t>ENGAGEMENT Requires Empathy And Exceptional Communications Skills.</a:t>
            </a:r>
          </a:p>
          <a:p>
            <a:r>
              <a:rPr dirty="0"/>
              <a:t>Best Leaders See And Appreciate The Big Picture, Have PURPOSE</a:t>
            </a:r>
          </a:p>
          <a:p>
            <a:r>
              <a:rPr dirty="0"/>
              <a:t>LEADERS IN 2019 MUST BE ADAPTIVE</a:t>
            </a:r>
          </a:p>
          <a:p>
            <a:endParaRPr dirty="0"/>
          </a:p>
          <a:p>
            <a:r>
              <a:rPr dirty="0"/>
              <a:t>[Sources]</a:t>
            </a:r>
          </a:p>
          <a:p>
            <a:r>
              <a:rPr dirty="0"/>
              <a:t>AI-generated illustrative workplace discussion, 12 October 2026. Not an actual Invest NI team or event. Slide content retained from the source presentation.</a:t>
            </a:r>
          </a:p>
          <a:p>
            <a:r>
              <a:rPr dirty="0"/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861A9D-B182-4326-90E7-1AF4CF1D9BBD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760453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9F2C51-0C90-434E-82AA-9080D08E4E34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365125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ea typeface="Calibri"/>
                <a:cs typeface="Calibri"/>
              </a:rPr>
              <a:t>Phil is looking after the Mentor programme which offers up to £4k of grant support for a specialist mentor to complete a project within 12 months in a company. This can range from finance, systems, marketing plans etc</a:t>
            </a:r>
          </a:p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74E463-F7FF-40BB-8780-A7EE286FA925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940458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ae1dc131c6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ae1dc131c6_0_19:notes"/>
          <p:cNvSpPr txBox="1">
            <a:spLocks noGrp="1"/>
          </p:cNvSpPr>
          <p:nvPr>
            <p:ph type="body" idx="1"/>
          </p:nvPr>
        </p:nvSpPr>
        <p:spPr>
          <a:xfrm>
            <a:off x="680562" y="4723448"/>
            <a:ext cx="5444490" cy="447484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CFFB17-06FB-4CB6-9547-7D8CE4201EEA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382931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Note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Source: Programme information supplied by the user on </a:t>
            </a:r>
            <a:r>
              <a:t>14 October 2026.</a:t>
            </a:r>
            <a:endParaRPr lang="en-US"/>
          </a:p>
          <a:p>
            <a:endParaRPr lang="en-US"/>
          </a:p>
          <a:p>
            <a:r>
              <a:rPr lang="en-US"/>
              <a:t>Skills Focus supports collaboration between businesses</a:t>
            </a:r>
            <a:r>
              <a:t> and </a:t>
            </a:r>
            <a:r>
              <a:rPr lang="en-US"/>
              <a:t>the six FE colleges to provide tailored skills training </a:t>
            </a:r>
            <a:r>
              <a:t>for </a:t>
            </a:r>
            <a:r>
              <a:rPr lang="en-GB"/>
              <a:t>SMEs </a:t>
            </a:r>
            <a:r>
              <a:t>with fewer than 250 employees</a:t>
            </a:r>
            <a:r>
              <a:rPr lang="en-GB"/>
              <a:t>. Qualifications span</a:t>
            </a:r>
            <a:r>
              <a:t> Level 2 </a:t>
            </a:r>
            <a:r>
              <a:rPr lang="en-US"/>
              <a:t>through Level 7, equivalent to Master’s degree level, </a:t>
            </a:r>
            <a:r>
              <a:t>and </a:t>
            </a:r>
            <a:r>
              <a:rPr lang="en-US"/>
              <a:t>contribute to lifelong learning for people in employment</a:t>
            </a:r>
            <a:r>
              <a:t>.</a:t>
            </a:r>
            <a:endParaRPr lang="en-US"/>
          </a:p>
          <a:p>
            <a:endParaRPr lang="en-US"/>
          </a:p>
          <a:p>
            <a:r>
              <a:rPr lang="en-US"/>
              <a:t>The Department funds 90% of the qualification cost and employers contribute 10%.</a:t>
            </a:r>
          </a:p>
          <a:p>
            <a:endParaRPr lang="en-US"/>
          </a:p>
          <a:p>
            <a:r>
              <a:rPr lang="en-US"/>
              <a:t>Delivery can be classroom based</a:t>
            </a:r>
            <a:r>
              <a:t>, </a:t>
            </a:r>
            <a:r>
              <a:rPr lang="en-US"/>
              <a:t>on site at the employer’s premises or tutor-led online. Groups may combine employees from several businesses or multiple employees from a single company. Flexible delivery </a:t>
            </a:r>
            <a:r>
              <a:t>and </a:t>
            </a:r>
            <a:r>
              <a:rPr lang="en-GB"/>
              <a:t>blended online </a:t>
            </a:r>
            <a:r>
              <a:t>training </a:t>
            </a:r>
            <a:r>
              <a:rPr lang="en-US"/>
              <a:t>work especially well for Leadership </a:t>
            </a:r>
            <a:r>
              <a:t>and </a:t>
            </a:r>
            <a:r>
              <a:rPr lang="en-GB"/>
              <a:t>Management qualifications</a:t>
            </a:r>
            <a:r>
              <a:t>.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61010F-AF1C-CC0C-572A-EF46553E6A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B474692-9D46-DB9F-6866-95B496A623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831BD5B-CA10-DC2E-44A6-9D84D33C18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5A0FC1-31A1-F3E3-78AA-36B2E14A01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05F3B4-5C3F-4560-BB95-A7F7A236B75A}" type="slidenum">
              <a:rPr lang="en-GB" smtClean="0"/>
              <a:t>71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8685452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05F3B4-5C3F-4560-BB95-A7F7A236B75A}" type="slidenum">
              <a:rPr lang="en-GB" smtClean="0"/>
              <a:t>72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730462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05F3B4-5C3F-4560-BB95-A7F7A236B75A}" type="slidenum">
              <a:rPr lang="en-GB" smtClean="0"/>
              <a:t>76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6949792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05F3B4-5C3F-4560-BB95-A7F7A236B75A}" type="slidenum">
              <a:rPr lang="en-GB" smtClean="0"/>
              <a:t>77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3383390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05F3B4-5C3F-4560-BB95-A7F7A236B75A}" type="slidenum">
              <a:rPr lang="en-GB" smtClean="0"/>
              <a:t>78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762624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8B8E6811-C4C5-414E-8BBC-0D0762B96B51}" type="datetimeFigureOut">
              <a:rPr lang="en-GB" smtClean="0"/>
              <a:t>14/10/2026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DA47F4C8-86F4-4ED0-9475-123EB83A038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817116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E6811-C4C5-414E-8BBC-0D0762B96B51}" type="datetimeFigureOut">
              <a:rPr lang="en-GB" smtClean="0"/>
              <a:t>14/10/2026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7F4C8-86F4-4ED0-9475-123EB83A038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607836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8B8E6811-C4C5-414E-8BBC-0D0762B96B51}" type="datetimeFigureOut">
              <a:rPr lang="en-GB" smtClean="0"/>
              <a:t>14/10/2026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A47F4C8-86F4-4ED0-9475-123EB83A038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209943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E6811-C4C5-414E-8BBC-0D0762B96B51}" type="datetimeFigureOut">
              <a:rPr lang="en-GB" smtClean="0"/>
              <a:t>14/10/2026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7F4C8-86F4-4ED0-9475-123EB83A038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01119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E6811-C4C5-414E-8BBC-0D0762B96B51}" type="datetimeFigureOut">
              <a:rPr lang="en-GB" smtClean="0"/>
              <a:t>14/10/2026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7F4C8-86F4-4ED0-9475-123EB83A038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059959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E6811-C4C5-414E-8BBC-0D0762B96B51}" type="datetimeFigureOut">
              <a:rPr lang="en-GB" smtClean="0"/>
              <a:t>14/10/2026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7F4C8-86F4-4ED0-9475-123EB83A038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194274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E6811-C4C5-414E-8BBC-0D0762B96B51}" type="datetimeFigureOut">
              <a:rPr lang="en-GB" smtClean="0"/>
              <a:t>14/10/2026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7F4C8-86F4-4ED0-9475-123EB83A038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902094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E6811-C4C5-414E-8BBC-0D0762B96B51}" type="datetimeFigureOut">
              <a:rPr lang="en-GB" smtClean="0"/>
              <a:t>14/10/2026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7F4C8-86F4-4ED0-9475-123EB83A038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78878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E6811-C4C5-414E-8BBC-0D0762B96B51}" type="datetimeFigureOut">
              <a:rPr lang="en-GB" smtClean="0"/>
              <a:t>14/10/2026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7F4C8-86F4-4ED0-9475-123EB83A038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646024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E6811-C4C5-414E-8BBC-0D0762B96B51}" type="datetimeFigureOut">
              <a:rPr lang="en-GB" smtClean="0"/>
              <a:t>14/10/2026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7F4C8-86F4-4ED0-9475-123EB83A038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417733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8B8E6811-C4C5-414E-8BBC-0D0762B96B51}" type="datetimeFigureOut">
              <a:rPr lang="en-GB" smtClean="0"/>
              <a:t>14/10/2026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A47F4C8-86F4-4ED0-9475-123EB83A038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284217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8B8E6811-C4C5-414E-8BBC-0D0762B96B51}" type="datetimeFigureOut">
              <a:rPr lang="en-GB" smtClean="0"/>
              <a:t>14/10/2026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A47F4C8-86F4-4ED0-9475-123EB83A0387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06980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8B8E6811-C4C5-414E-8BBC-0D0762B96B51}" type="datetimeFigureOut">
              <a:rPr lang="en-GB" smtClean="0"/>
              <a:t>14/10/2026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A47F4C8-86F4-4ED0-9475-123EB83A038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446081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E6811-C4C5-414E-8BBC-0D0762B96B51}" type="datetimeFigureOut">
              <a:rPr lang="en-GB" smtClean="0"/>
              <a:t>14/10/2026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7F4C8-86F4-4ED0-9475-123EB83A038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656432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E6811-C4C5-414E-8BBC-0D0762B96B51}" type="datetimeFigureOut">
              <a:rPr lang="en-GB" smtClean="0"/>
              <a:t>14/10/2026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7F4C8-86F4-4ED0-9475-123EB83A038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873501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E6811-C4C5-414E-8BBC-0D0762B96B51}" type="datetimeFigureOut">
              <a:rPr lang="en-GB" smtClean="0"/>
              <a:t>14/10/2026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7F4C8-86F4-4ED0-9475-123EB83A038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754474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8B8E6811-C4C5-414E-8BBC-0D0762B96B51}" type="datetimeFigureOut">
              <a:rPr lang="en-GB" smtClean="0"/>
              <a:t>14/10/2026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A47F4C8-86F4-4ED0-9475-123EB83A038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2029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61444-133A-471D-522E-8B27E4E4D3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916B17-D420-4A19-3204-5134D22B48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2A746D-5A91-B067-B0AE-40452C1814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BE328-3078-4B3C-86FD-81245B5E8F18}" type="datetimeFigureOut">
              <a:rPr lang="en-GB" smtClean="0"/>
              <a:t>14/10/2026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A407CD-AB89-8948-1717-12263A92F9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00EFE2-9D93-17F3-2DA2-2ED15F3960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A0CC8-06D2-4B24-B2BE-5B9B06D178F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941584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02299-7238-914B-8EFC-C5AC322A8D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FE99D5-A21B-5E8F-7B80-F9062813F9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CBC8D5-E76A-0D17-FBC2-130BDFFBA8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BE328-3078-4B3C-86FD-81245B5E8F18}" type="datetimeFigureOut">
              <a:rPr lang="en-GB" smtClean="0"/>
              <a:t>14/10/2026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0B8A9D-F703-A268-8EA3-479C423CE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9A4840-167E-22AE-9C0B-4ACA4EC359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A0CC8-06D2-4B24-B2BE-5B9B06D178F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686750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B812D7-BE4D-9B47-405B-671B254CE4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299C9B-1F09-7E2D-A7B6-32247F025E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B71257-C326-878F-A15A-99C4B62BB8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BE328-3078-4B3C-86FD-81245B5E8F18}" type="datetimeFigureOut">
              <a:rPr lang="en-GB" smtClean="0"/>
              <a:t>14/10/2026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360737-083C-E752-358C-01EAA74E80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48FFA8-D7F4-8B9A-F0FD-87A6A236BE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A0CC8-06D2-4B24-B2BE-5B9B06D178F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485112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A4C4E-F048-889A-3426-0D8C58E342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14F115-5F1B-300B-D861-D2010F42DA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6E42E3-F480-3173-A64E-F981F43078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43C873-31E1-DE63-8191-3CBB2ED0A3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BE328-3078-4B3C-86FD-81245B5E8F18}" type="datetimeFigureOut">
              <a:rPr lang="en-GB" smtClean="0"/>
              <a:t>14/10/2026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496F1E-CE10-2236-BD31-489CA4539D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A8F26D-8656-3DBB-CCC3-4EBD3300BD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A0CC8-06D2-4B24-B2BE-5B9B06D178F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45867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E39668-D76B-4194-20E9-6A7C9511B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B5216A-CAB2-3BA1-F68C-9C5DB90B3B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5F019C-53B4-C1C9-6BCE-55CC8BA7F5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EDF229D-E82F-3FCE-D1DD-663B2E7C38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C27B602-F430-6614-3240-EF035FF933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643C79D-2269-D15B-342C-55EAF8D097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BE328-3078-4B3C-86FD-81245B5E8F18}" type="datetimeFigureOut">
              <a:rPr lang="en-GB" smtClean="0"/>
              <a:t>14/10/2026</a:t>
            </a:fld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A6929CB-48AE-2213-30ED-30AFFE3DBE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8C2319B-5348-476F-93E9-27914C47E2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A0CC8-06D2-4B24-B2BE-5B9B06D178F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491861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9520D8-C14A-45E3-5970-DC2F0AB7AA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9629B55-9F05-749C-77C4-C419F9D129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BE328-3078-4B3C-86FD-81245B5E8F18}" type="datetimeFigureOut">
              <a:rPr lang="en-GB" smtClean="0"/>
              <a:t>14/10/2026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871336-C2CE-DB41-1352-13B576607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8C3598-18D1-F793-F9D3-8FEF1F6330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A0CC8-06D2-4B24-B2BE-5B9B06D178F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8851228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65168D1-07B5-DAA7-8A7D-2355023028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BE328-3078-4B3C-86FD-81245B5E8F18}" type="datetimeFigureOut">
              <a:rPr lang="en-GB" smtClean="0"/>
              <a:t>14/10/2026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6177C30-5425-3D09-B6C9-B7DF2E99BA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549171-90B6-5BBE-FA71-4561158068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A0CC8-06D2-4B24-B2BE-5B9B06D178F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551993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A7E4FB-2352-1817-9A92-B5654E6A9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5D2B4E-B53D-4DA0-7856-C4548415AD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316F86-1EAE-06A5-A48D-7FC57A08DF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444379-4D3F-FB4D-4549-5F379E3F9E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BE328-3078-4B3C-86FD-81245B5E8F18}" type="datetimeFigureOut">
              <a:rPr lang="en-GB" smtClean="0"/>
              <a:t>14/10/2026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D0A032-57FC-119B-C260-FEB2BDA99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8BF3C8-1FFD-409D-4EBF-7A368BC2AE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A0CC8-06D2-4B24-B2BE-5B9B06D178F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5342148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B98DB-0FC9-C6A2-FA41-1F6B106CDE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1CEF646-002D-12C6-EC4C-0377256741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78672F-B9BE-8AEA-6D3E-6CF085DC4D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7500DD-687D-570D-0006-01C3B1DBA7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BE328-3078-4B3C-86FD-81245B5E8F18}" type="datetimeFigureOut">
              <a:rPr lang="en-GB" smtClean="0"/>
              <a:t>14/10/2026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308537-9BDD-DC5A-6408-DC7839158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FF7930-7754-464A-84B5-338B62CBF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A0CC8-06D2-4B24-B2BE-5B9B06D178F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299721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EAEA3-1E81-AF0B-C9AA-0B188E485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679CF6-339A-FE9F-9E2D-E88CF0C323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AD68BF-5DDC-2310-C1C7-38E2B4961C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BE328-3078-4B3C-86FD-81245B5E8F18}" type="datetimeFigureOut">
              <a:rPr lang="en-GB" smtClean="0"/>
              <a:t>14/10/2026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5E5AE4-EABA-5E63-60FE-F54876A96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D5F5CE-5056-8712-A856-665D8507C3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A0CC8-06D2-4B24-B2BE-5B9B06D178F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4270901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B56DCCA-5EF5-6C5A-9DD7-35EB0168375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95A3E8E-1F3D-2BA7-5330-163BF3F70C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95386B-C65A-041F-AFDF-D71CF2686C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BE328-3078-4B3C-86FD-81245B5E8F18}" type="datetimeFigureOut">
              <a:rPr lang="en-GB" smtClean="0"/>
              <a:t>14/10/2026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47E91B-6D7B-EA4C-ABED-53E30B2952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7A83B4-768B-93A5-A12B-69230A8C8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A0CC8-06D2-4B24-B2BE-5B9B06D178F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330913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B9367-6810-4335-9B2F-4183ECB8687F}" type="datetimeFigureOut">
              <a:rPr lang="en-GB" smtClean="0"/>
              <a:t>14/10/2026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03CC9-9E2C-45D4-B9E3-D787A0FEA701}" type="slidenum">
              <a:rPr lang="en-GB" smtClean="0"/>
              <a:t>‹#›</a:t>
            </a:fld>
            <a:endParaRPr lang="en-GB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921674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B9367-6810-4335-9B2F-4183ECB8687F}" type="datetimeFigureOut">
              <a:rPr lang="en-GB" smtClean="0"/>
              <a:t>14/10/2026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03CC9-9E2C-45D4-B9E3-D787A0FEA70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9616584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B9367-6810-4335-9B2F-4183ECB8687F}" type="datetimeFigureOut">
              <a:rPr lang="en-GB" smtClean="0"/>
              <a:t>14/10/2026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03CC9-9E2C-45D4-B9E3-D787A0FEA701}" type="slidenum">
              <a:rPr lang="en-GB" smtClean="0"/>
              <a:t>‹#›</a:t>
            </a:fld>
            <a:endParaRPr lang="en-GB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443504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5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B9367-6810-4335-9B2F-4183ECB8687F}" type="datetimeFigureOut">
              <a:rPr lang="en-GB" smtClean="0"/>
              <a:t>14/10/2026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03CC9-9E2C-45D4-B9E3-D787A0FEA70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9430808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B9367-6810-4335-9B2F-4183ECB8687F}" type="datetimeFigureOut">
              <a:rPr lang="en-GB" smtClean="0"/>
              <a:t>14/10/2026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03CC9-9E2C-45D4-B9E3-D787A0FEA70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0664150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B9367-6810-4335-9B2F-4183ECB8687F}" type="datetimeFigureOut">
              <a:rPr lang="en-GB" smtClean="0"/>
              <a:t>14/10/2026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03CC9-9E2C-45D4-B9E3-D787A0FEA70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3471421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B9367-6810-4335-9B2F-4183ECB8687F}" type="datetimeFigureOut">
              <a:rPr lang="en-GB" smtClean="0"/>
              <a:t>14/10/2026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03CC9-9E2C-45D4-B9E3-D787A0FEA70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0834218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666B9367-6810-4335-9B2F-4183ECB8687F}" type="datetimeFigureOut">
              <a:rPr lang="en-GB" smtClean="0"/>
              <a:t>14/10/2026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7603CC9-9E2C-45D4-B9E3-D787A0FEA70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6794898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B9367-6810-4335-9B2F-4183ECB8687F}" type="datetimeFigureOut">
              <a:rPr lang="en-GB" smtClean="0"/>
              <a:t>14/10/2026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03CC9-9E2C-45D4-B9E3-D787A0FEA70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9114546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B9367-6810-4335-9B2F-4183ECB8687F}" type="datetimeFigureOut">
              <a:rPr lang="en-GB" smtClean="0"/>
              <a:t>14/10/2026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03CC9-9E2C-45D4-B9E3-D787A0FEA70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802076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B9367-6810-4335-9B2F-4183ECB8687F}" type="datetimeFigureOut">
              <a:rPr lang="en-GB" smtClean="0"/>
              <a:t>14/10/2026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03CC9-9E2C-45D4-B9E3-D787A0FEA70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9403758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_cy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row: Pentagon 2">
            <a:extLst>
              <a:ext uri="{FF2B5EF4-FFF2-40B4-BE49-F238E27FC236}">
                <a16:creationId xmlns:a16="http://schemas.microsoft.com/office/drawing/2014/main" id="{059637DA-06AA-18DE-8D56-D6EDCD4239B9}"/>
              </a:ext>
            </a:extLst>
          </p:cNvPr>
          <p:cNvSpPr/>
          <p:nvPr userDrawn="1"/>
        </p:nvSpPr>
        <p:spPr>
          <a:xfrm>
            <a:off x="-6647" y="-18199"/>
            <a:ext cx="8781143" cy="6876197"/>
          </a:xfrm>
          <a:custGeom>
            <a:avLst/>
            <a:gdLst>
              <a:gd name="connsiteX0" fmla="*/ 0 w 10384047"/>
              <a:gd name="connsiteY0" fmla="*/ 0 h 5143500"/>
              <a:gd name="connsiteX1" fmla="*/ 7812297 w 10384047"/>
              <a:gd name="connsiteY1" fmla="*/ 0 h 5143500"/>
              <a:gd name="connsiteX2" fmla="*/ 10384047 w 10384047"/>
              <a:gd name="connsiteY2" fmla="*/ 2571750 h 5143500"/>
              <a:gd name="connsiteX3" fmla="*/ 7812297 w 10384047"/>
              <a:gd name="connsiteY3" fmla="*/ 5143500 h 5143500"/>
              <a:gd name="connsiteX4" fmla="*/ 0 w 10384047"/>
              <a:gd name="connsiteY4" fmla="*/ 5143500 h 5143500"/>
              <a:gd name="connsiteX5" fmla="*/ 0 w 10384047"/>
              <a:gd name="connsiteY5" fmla="*/ 0 h 5143500"/>
              <a:gd name="connsiteX0" fmla="*/ 2734101 w 10384047"/>
              <a:gd name="connsiteY0" fmla="*/ 0 h 5143500"/>
              <a:gd name="connsiteX1" fmla="*/ 7812297 w 10384047"/>
              <a:gd name="connsiteY1" fmla="*/ 0 h 5143500"/>
              <a:gd name="connsiteX2" fmla="*/ 10384047 w 10384047"/>
              <a:gd name="connsiteY2" fmla="*/ 2571750 h 5143500"/>
              <a:gd name="connsiteX3" fmla="*/ 7812297 w 10384047"/>
              <a:gd name="connsiteY3" fmla="*/ 5143500 h 5143500"/>
              <a:gd name="connsiteX4" fmla="*/ 0 w 10384047"/>
              <a:gd name="connsiteY4" fmla="*/ 5143500 h 5143500"/>
              <a:gd name="connsiteX5" fmla="*/ 2734101 w 10384047"/>
              <a:gd name="connsiteY5" fmla="*/ 0 h 5143500"/>
              <a:gd name="connsiteX0" fmla="*/ 0 w 7649946"/>
              <a:gd name="connsiteY0" fmla="*/ 0 h 5143500"/>
              <a:gd name="connsiteX1" fmla="*/ 5078196 w 7649946"/>
              <a:gd name="connsiteY1" fmla="*/ 0 h 5143500"/>
              <a:gd name="connsiteX2" fmla="*/ 7649946 w 7649946"/>
              <a:gd name="connsiteY2" fmla="*/ 2571750 h 5143500"/>
              <a:gd name="connsiteX3" fmla="*/ 5078196 w 7649946"/>
              <a:gd name="connsiteY3" fmla="*/ 5143500 h 5143500"/>
              <a:gd name="connsiteX4" fmla="*/ 1064526 w 7649946"/>
              <a:gd name="connsiteY4" fmla="*/ 5143500 h 5143500"/>
              <a:gd name="connsiteX5" fmla="*/ 0 w 7649946"/>
              <a:gd name="connsiteY5" fmla="*/ 0 h 5143500"/>
              <a:gd name="connsiteX0" fmla="*/ 0 w 6594519"/>
              <a:gd name="connsiteY0" fmla="*/ 0 h 5143500"/>
              <a:gd name="connsiteX1" fmla="*/ 4022769 w 6594519"/>
              <a:gd name="connsiteY1" fmla="*/ 0 h 5143500"/>
              <a:gd name="connsiteX2" fmla="*/ 6594519 w 6594519"/>
              <a:gd name="connsiteY2" fmla="*/ 2571750 h 5143500"/>
              <a:gd name="connsiteX3" fmla="*/ 4022769 w 6594519"/>
              <a:gd name="connsiteY3" fmla="*/ 5143500 h 5143500"/>
              <a:gd name="connsiteX4" fmla="*/ 9099 w 6594519"/>
              <a:gd name="connsiteY4" fmla="*/ 5143500 h 5143500"/>
              <a:gd name="connsiteX5" fmla="*/ 0 w 6594519"/>
              <a:gd name="connsiteY5" fmla="*/ 0 h 5143500"/>
              <a:gd name="connsiteX0" fmla="*/ 0 w 6589970"/>
              <a:gd name="connsiteY0" fmla="*/ 0 h 5143500"/>
              <a:gd name="connsiteX1" fmla="*/ 4018220 w 6589970"/>
              <a:gd name="connsiteY1" fmla="*/ 0 h 5143500"/>
              <a:gd name="connsiteX2" fmla="*/ 6589970 w 6589970"/>
              <a:gd name="connsiteY2" fmla="*/ 2571750 h 5143500"/>
              <a:gd name="connsiteX3" fmla="*/ 4018220 w 6589970"/>
              <a:gd name="connsiteY3" fmla="*/ 5143500 h 5143500"/>
              <a:gd name="connsiteX4" fmla="*/ 4550 w 6589970"/>
              <a:gd name="connsiteY4" fmla="*/ 5143500 h 5143500"/>
              <a:gd name="connsiteX5" fmla="*/ 0 w 6589970"/>
              <a:gd name="connsiteY5" fmla="*/ 0 h 5143500"/>
              <a:gd name="connsiteX0" fmla="*/ 9230 w 6585552"/>
              <a:gd name="connsiteY0" fmla="*/ 0 h 5143500"/>
              <a:gd name="connsiteX1" fmla="*/ 4013802 w 6585552"/>
              <a:gd name="connsiteY1" fmla="*/ 0 h 5143500"/>
              <a:gd name="connsiteX2" fmla="*/ 6585552 w 6585552"/>
              <a:gd name="connsiteY2" fmla="*/ 2571750 h 5143500"/>
              <a:gd name="connsiteX3" fmla="*/ 4013802 w 6585552"/>
              <a:gd name="connsiteY3" fmla="*/ 5143500 h 5143500"/>
              <a:gd name="connsiteX4" fmla="*/ 132 w 6585552"/>
              <a:gd name="connsiteY4" fmla="*/ 5143500 h 5143500"/>
              <a:gd name="connsiteX5" fmla="*/ 9230 w 6585552"/>
              <a:gd name="connsiteY5" fmla="*/ 0 h 5143500"/>
              <a:gd name="connsiteX0" fmla="*/ 9230 w 6585552"/>
              <a:gd name="connsiteY0" fmla="*/ 0 h 5148049"/>
              <a:gd name="connsiteX1" fmla="*/ 4013802 w 6585552"/>
              <a:gd name="connsiteY1" fmla="*/ 4549 h 5148049"/>
              <a:gd name="connsiteX2" fmla="*/ 6585552 w 6585552"/>
              <a:gd name="connsiteY2" fmla="*/ 2576299 h 5148049"/>
              <a:gd name="connsiteX3" fmla="*/ 4013802 w 6585552"/>
              <a:gd name="connsiteY3" fmla="*/ 5148049 h 5148049"/>
              <a:gd name="connsiteX4" fmla="*/ 132 w 6585552"/>
              <a:gd name="connsiteY4" fmla="*/ 5148049 h 5148049"/>
              <a:gd name="connsiteX5" fmla="*/ 9230 w 6585552"/>
              <a:gd name="connsiteY5" fmla="*/ 0 h 5148049"/>
              <a:gd name="connsiteX0" fmla="*/ 437 w 6585857"/>
              <a:gd name="connsiteY0" fmla="*/ 0 h 5157148"/>
              <a:gd name="connsiteX1" fmla="*/ 4014107 w 6585857"/>
              <a:gd name="connsiteY1" fmla="*/ 13648 h 5157148"/>
              <a:gd name="connsiteX2" fmla="*/ 6585857 w 6585857"/>
              <a:gd name="connsiteY2" fmla="*/ 2585398 h 5157148"/>
              <a:gd name="connsiteX3" fmla="*/ 4014107 w 6585857"/>
              <a:gd name="connsiteY3" fmla="*/ 5157148 h 5157148"/>
              <a:gd name="connsiteX4" fmla="*/ 437 w 6585857"/>
              <a:gd name="connsiteY4" fmla="*/ 5157148 h 5157148"/>
              <a:gd name="connsiteX5" fmla="*/ 437 w 6585857"/>
              <a:gd name="connsiteY5" fmla="*/ 0 h 515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585857" h="5157148">
                <a:moveTo>
                  <a:pt x="437" y="0"/>
                </a:moveTo>
                <a:lnTo>
                  <a:pt x="4014107" y="13648"/>
                </a:lnTo>
                <a:lnTo>
                  <a:pt x="6585857" y="2585398"/>
                </a:lnTo>
                <a:lnTo>
                  <a:pt x="4014107" y="5157148"/>
                </a:lnTo>
                <a:lnTo>
                  <a:pt x="437" y="5157148"/>
                </a:lnTo>
                <a:cubicBezTo>
                  <a:pt x="-1080" y="3442648"/>
                  <a:pt x="1954" y="1714500"/>
                  <a:pt x="437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4"/>
              </a:gs>
              <a:gs pos="0">
                <a:schemeClr val="tx2"/>
              </a:gs>
            </a:gsLst>
            <a:lin ang="1080000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5" name="Right Triangle 4">
            <a:extLst>
              <a:ext uri="{FF2B5EF4-FFF2-40B4-BE49-F238E27FC236}">
                <a16:creationId xmlns:a16="http://schemas.microsoft.com/office/drawing/2014/main" id="{87B1797C-DCA7-04E9-1486-E0A1B9E57752}"/>
              </a:ext>
            </a:extLst>
          </p:cNvPr>
          <p:cNvSpPr/>
          <p:nvPr userDrawn="1"/>
        </p:nvSpPr>
        <p:spPr>
          <a:xfrm flipH="1">
            <a:off x="5315801" y="-18200"/>
            <a:ext cx="6876199" cy="6876199"/>
          </a:xfrm>
          <a:prstGeom prst="rtTriangle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2A9C3677-6DB8-BC1F-7463-F0A5787EAD2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91075" y="3988943"/>
            <a:ext cx="5296149" cy="458139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4pPr>
              <a:defRPr sz="2400">
                <a:solidFill>
                  <a:schemeClr val="bg1"/>
                </a:solidFill>
              </a:defRPr>
            </a:lvl4pPr>
          </a:lstStyle>
          <a:p>
            <a:pPr lvl="0"/>
            <a:r>
              <a:rPr lang="en-GB"/>
              <a:t>Subtitle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29FE5A8-3312-0EA0-7591-F15FA94672E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91075" y="2694867"/>
            <a:ext cx="5296149" cy="115111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733">
                <a:solidFill>
                  <a:schemeClr val="bg1"/>
                </a:solidFill>
              </a:defRPr>
            </a:lvl1pPr>
            <a:lvl4pPr>
              <a:defRPr sz="3733">
                <a:solidFill>
                  <a:schemeClr val="bg1"/>
                </a:solidFill>
              </a:defRPr>
            </a:lvl4pPr>
          </a:lstStyle>
          <a:p>
            <a:pPr lvl="0"/>
            <a:r>
              <a:rPr lang="en-GB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4188207327"/>
      </p:ext>
    </p:extLst>
  </p:cSld>
  <p:clrMapOvr>
    <a:masterClrMapping/>
  </p:clrMapOvr>
  <p:transition>
    <p:push dir="u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_gradi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row: Pentagon 2">
            <a:extLst>
              <a:ext uri="{FF2B5EF4-FFF2-40B4-BE49-F238E27FC236}">
                <a16:creationId xmlns:a16="http://schemas.microsoft.com/office/drawing/2014/main" id="{AFC7ECC8-CE0E-D791-C788-4418F120378C}"/>
              </a:ext>
            </a:extLst>
          </p:cNvPr>
          <p:cNvSpPr/>
          <p:nvPr userDrawn="1"/>
        </p:nvSpPr>
        <p:spPr>
          <a:xfrm>
            <a:off x="-6647" y="-18199"/>
            <a:ext cx="8781143" cy="6876197"/>
          </a:xfrm>
          <a:custGeom>
            <a:avLst/>
            <a:gdLst>
              <a:gd name="connsiteX0" fmla="*/ 0 w 10384047"/>
              <a:gd name="connsiteY0" fmla="*/ 0 h 5143500"/>
              <a:gd name="connsiteX1" fmla="*/ 7812297 w 10384047"/>
              <a:gd name="connsiteY1" fmla="*/ 0 h 5143500"/>
              <a:gd name="connsiteX2" fmla="*/ 10384047 w 10384047"/>
              <a:gd name="connsiteY2" fmla="*/ 2571750 h 5143500"/>
              <a:gd name="connsiteX3" fmla="*/ 7812297 w 10384047"/>
              <a:gd name="connsiteY3" fmla="*/ 5143500 h 5143500"/>
              <a:gd name="connsiteX4" fmla="*/ 0 w 10384047"/>
              <a:gd name="connsiteY4" fmla="*/ 5143500 h 5143500"/>
              <a:gd name="connsiteX5" fmla="*/ 0 w 10384047"/>
              <a:gd name="connsiteY5" fmla="*/ 0 h 5143500"/>
              <a:gd name="connsiteX0" fmla="*/ 2734101 w 10384047"/>
              <a:gd name="connsiteY0" fmla="*/ 0 h 5143500"/>
              <a:gd name="connsiteX1" fmla="*/ 7812297 w 10384047"/>
              <a:gd name="connsiteY1" fmla="*/ 0 h 5143500"/>
              <a:gd name="connsiteX2" fmla="*/ 10384047 w 10384047"/>
              <a:gd name="connsiteY2" fmla="*/ 2571750 h 5143500"/>
              <a:gd name="connsiteX3" fmla="*/ 7812297 w 10384047"/>
              <a:gd name="connsiteY3" fmla="*/ 5143500 h 5143500"/>
              <a:gd name="connsiteX4" fmla="*/ 0 w 10384047"/>
              <a:gd name="connsiteY4" fmla="*/ 5143500 h 5143500"/>
              <a:gd name="connsiteX5" fmla="*/ 2734101 w 10384047"/>
              <a:gd name="connsiteY5" fmla="*/ 0 h 5143500"/>
              <a:gd name="connsiteX0" fmla="*/ 0 w 7649946"/>
              <a:gd name="connsiteY0" fmla="*/ 0 h 5143500"/>
              <a:gd name="connsiteX1" fmla="*/ 5078196 w 7649946"/>
              <a:gd name="connsiteY1" fmla="*/ 0 h 5143500"/>
              <a:gd name="connsiteX2" fmla="*/ 7649946 w 7649946"/>
              <a:gd name="connsiteY2" fmla="*/ 2571750 h 5143500"/>
              <a:gd name="connsiteX3" fmla="*/ 5078196 w 7649946"/>
              <a:gd name="connsiteY3" fmla="*/ 5143500 h 5143500"/>
              <a:gd name="connsiteX4" fmla="*/ 1064526 w 7649946"/>
              <a:gd name="connsiteY4" fmla="*/ 5143500 h 5143500"/>
              <a:gd name="connsiteX5" fmla="*/ 0 w 7649946"/>
              <a:gd name="connsiteY5" fmla="*/ 0 h 5143500"/>
              <a:gd name="connsiteX0" fmla="*/ 0 w 6594519"/>
              <a:gd name="connsiteY0" fmla="*/ 0 h 5143500"/>
              <a:gd name="connsiteX1" fmla="*/ 4022769 w 6594519"/>
              <a:gd name="connsiteY1" fmla="*/ 0 h 5143500"/>
              <a:gd name="connsiteX2" fmla="*/ 6594519 w 6594519"/>
              <a:gd name="connsiteY2" fmla="*/ 2571750 h 5143500"/>
              <a:gd name="connsiteX3" fmla="*/ 4022769 w 6594519"/>
              <a:gd name="connsiteY3" fmla="*/ 5143500 h 5143500"/>
              <a:gd name="connsiteX4" fmla="*/ 9099 w 6594519"/>
              <a:gd name="connsiteY4" fmla="*/ 5143500 h 5143500"/>
              <a:gd name="connsiteX5" fmla="*/ 0 w 6594519"/>
              <a:gd name="connsiteY5" fmla="*/ 0 h 5143500"/>
              <a:gd name="connsiteX0" fmla="*/ 0 w 6589970"/>
              <a:gd name="connsiteY0" fmla="*/ 0 h 5143500"/>
              <a:gd name="connsiteX1" fmla="*/ 4018220 w 6589970"/>
              <a:gd name="connsiteY1" fmla="*/ 0 h 5143500"/>
              <a:gd name="connsiteX2" fmla="*/ 6589970 w 6589970"/>
              <a:gd name="connsiteY2" fmla="*/ 2571750 h 5143500"/>
              <a:gd name="connsiteX3" fmla="*/ 4018220 w 6589970"/>
              <a:gd name="connsiteY3" fmla="*/ 5143500 h 5143500"/>
              <a:gd name="connsiteX4" fmla="*/ 4550 w 6589970"/>
              <a:gd name="connsiteY4" fmla="*/ 5143500 h 5143500"/>
              <a:gd name="connsiteX5" fmla="*/ 0 w 6589970"/>
              <a:gd name="connsiteY5" fmla="*/ 0 h 5143500"/>
              <a:gd name="connsiteX0" fmla="*/ 9230 w 6585552"/>
              <a:gd name="connsiteY0" fmla="*/ 0 h 5143500"/>
              <a:gd name="connsiteX1" fmla="*/ 4013802 w 6585552"/>
              <a:gd name="connsiteY1" fmla="*/ 0 h 5143500"/>
              <a:gd name="connsiteX2" fmla="*/ 6585552 w 6585552"/>
              <a:gd name="connsiteY2" fmla="*/ 2571750 h 5143500"/>
              <a:gd name="connsiteX3" fmla="*/ 4013802 w 6585552"/>
              <a:gd name="connsiteY3" fmla="*/ 5143500 h 5143500"/>
              <a:gd name="connsiteX4" fmla="*/ 132 w 6585552"/>
              <a:gd name="connsiteY4" fmla="*/ 5143500 h 5143500"/>
              <a:gd name="connsiteX5" fmla="*/ 9230 w 6585552"/>
              <a:gd name="connsiteY5" fmla="*/ 0 h 5143500"/>
              <a:gd name="connsiteX0" fmla="*/ 9230 w 6585552"/>
              <a:gd name="connsiteY0" fmla="*/ 0 h 5148049"/>
              <a:gd name="connsiteX1" fmla="*/ 4013802 w 6585552"/>
              <a:gd name="connsiteY1" fmla="*/ 4549 h 5148049"/>
              <a:gd name="connsiteX2" fmla="*/ 6585552 w 6585552"/>
              <a:gd name="connsiteY2" fmla="*/ 2576299 h 5148049"/>
              <a:gd name="connsiteX3" fmla="*/ 4013802 w 6585552"/>
              <a:gd name="connsiteY3" fmla="*/ 5148049 h 5148049"/>
              <a:gd name="connsiteX4" fmla="*/ 132 w 6585552"/>
              <a:gd name="connsiteY4" fmla="*/ 5148049 h 5148049"/>
              <a:gd name="connsiteX5" fmla="*/ 9230 w 6585552"/>
              <a:gd name="connsiteY5" fmla="*/ 0 h 5148049"/>
              <a:gd name="connsiteX0" fmla="*/ 437 w 6585857"/>
              <a:gd name="connsiteY0" fmla="*/ 0 h 5157148"/>
              <a:gd name="connsiteX1" fmla="*/ 4014107 w 6585857"/>
              <a:gd name="connsiteY1" fmla="*/ 13648 h 5157148"/>
              <a:gd name="connsiteX2" fmla="*/ 6585857 w 6585857"/>
              <a:gd name="connsiteY2" fmla="*/ 2585398 h 5157148"/>
              <a:gd name="connsiteX3" fmla="*/ 4014107 w 6585857"/>
              <a:gd name="connsiteY3" fmla="*/ 5157148 h 5157148"/>
              <a:gd name="connsiteX4" fmla="*/ 437 w 6585857"/>
              <a:gd name="connsiteY4" fmla="*/ 5157148 h 5157148"/>
              <a:gd name="connsiteX5" fmla="*/ 437 w 6585857"/>
              <a:gd name="connsiteY5" fmla="*/ 0 h 515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585857" h="5157148">
                <a:moveTo>
                  <a:pt x="437" y="0"/>
                </a:moveTo>
                <a:lnTo>
                  <a:pt x="4014107" y="13648"/>
                </a:lnTo>
                <a:lnTo>
                  <a:pt x="6585857" y="2585398"/>
                </a:lnTo>
                <a:lnTo>
                  <a:pt x="4014107" y="5157148"/>
                </a:lnTo>
                <a:lnTo>
                  <a:pt x="437" y="5157148"/>
                </a:lnTo>
                <a:cubicBezTo>
                  <a:pt x="-1080" y="3442648"/>
                  <a:pt x="1954" y="1714500"/>
                  <a:pt x="437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4"/>
              </a:gs>
              <a:gs pos="0">
                <a:schemeClr val="tx2"/>
              </a:gs>
            </a:gsLst>
            <a:lin ang="1080000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22ED2B6-CABA-9DDB-27A3-5409FE18284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582" b="582"/>
          <a:stretch/>
        </p:blipFill>
        <p:spPr>
          <a:xfrm>
            <a:off x="691075" y="575588"/>
            <a:ext cx="3527140" cy="524875"/>
          </a:xfrm>
          <a:prstGeom prst="rect">
            <a:avLst/>
          </a:prstGeom>
        </p:spPr>
      </p:pic>
      <p:sp>
        <p:nvSpPr>
          <p:cNvPr id="5" name="Right Triangle 4">
            <a:extLst>
              <a:ext uri="{FF2B5EF4-FFF2-40B4-BE49-F238E27FC236}">
                <a16:creationId xmlns:a16="http://schemas.microsoft.com/office/drawing/2014/main" id="{605880A1-F517-4CAA-38F4-ECA34078B713}"/>
              </a:ext>
            </a:extLst>
          </p:cNvPr>
          <p:cNvSpPr/>
          <p:nvPr userDrawn="1"/>
        </p:nvSpPr>
        <p:spPr>
          <a:xfrm flipH="1">
            <a:off x="5315801" y="-18200"/>
            <a:ext cx="6876199" cy="6876199"/>
          </a:xfrm>
          <a:prstGeom prst="rtTriangle">
            <a:avLst/>
          </a:prstGeom>
          <a:gradFill flip="none" rotWithShape="1">
            <a:gsLst>
              <a:gs pos="0">
                <a:schemeClr val="accent3"/>
              </a:gs>
              <a:gs pos="70000">
                <a:schemeClr val="tx2"/>
              </a:gs>
            </a:gsLst>
            <a:lin ang="1350000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8DFED49-0E11-60BC-22FF-ACE382ED2E6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91075" y="2694867"/>
            <a:ext cx="5296149" cy="115111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733">
                <a:solidFill>
                  <a:schemeClr val="bg1"/>
                </a:solidFill>
              </a:defRPr>
            </a:lvl1pPr>
            <a:lvl4pPr>
              <a:defRPr sz="3733">
                <a:solidFill>
                  <a:schemeClr val="bg1"/>
                </a:solidFill>
              </a:defRPr>
            </a:lvl4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06753FEA-B1DB-8C4D-06DB-5024CFD9C36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91075" y="3988943"/>
            <a:ext cx="5296149" cy="458139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4pPr>
              <a:defRPr sz="2400">
                <a:solidFill>
                  <a:schemeClr val="bg1"/>
                </a:solidFill>
              </a:defRPr>
            </a:lvl4pPr>
          </a:lstStyle>
          <a:p>
            <a:pPr lvl="0"/>
            <a:r>
              <a:rPr lang="en-GB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3233298263"/>
      </p:ext>
    </p:extLst>
  </p:cSld>
  <p:clrMapOvr>
    <a:masterClrMapping/>
  </p:clrMapOvr>
  <p:transition>
    <p:push dir="u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_cy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33C290E-FC25-B2BA-A45A-CCAD5E7B88BF}"/>
              </a:ext>
            </a:extLst>
          </p:cNvPr>
          <p:cNvSpPr/>
          <p:nvPr userDrawn="1"/>
        </p:nvSpPr>
        <p:spPr>
          <a:xfrm>
            <a:off x="0" y="0"/>
            <a:ext cx="12192000" cy="124040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9" name="Title 13">
            <a:extLst>
              <a:ext uri="{FF2B5EF4-FFF2-40B4-BE49-F238E27FC236}">
                <a16:creationId xmlns:a16="http://schemas.microsoft.com/office/drawing/2014/main" id="{0F0EFD84-5EC8-2216-8B40-4653EF6900F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1075" y="292556"/>
            <a:ext cx="10809851" cy="655289"/>
          </a:xfrm>
          <a:prstGeom prst="rect">
            <a:avLst/>
          </a:prstGeom>
        </p:spPr>
        <p:txBody>
          <a:bodyPr lIns="0" anchor="ctr"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Slide header</a:t>
            </a:r>
          </a:p>
        </p:txBody>
      </p:sp>
      <p:sp>
        <p:nvSpPr>
          <p:cNvPr id="4" name="Right Triangle 3">
            <a:extLst>
              <a:ext uri="{FF2B5EF4-FFF2-40B4-BE49-F238E27FC236}">
                <a16:creationId xmlns:a16="http://schemas.microsoft.com/office/drawing/2014/main" id="{8961AF7D-7D5F-08B2-26AE-ECD39899728A}"/>
              </a:ext>
            </a:extLst>
          </p:cNvPr>
          <p:cNvSpPr/>
          <p:nvPr userDrawn="1"/>
        </p:nvSpPr>
        <p:spPr>
          <a:xfrm rot="16200000">
            <a:off x="10820368" y="5481236"/>
            <a:ext cx="1382233" cy="1382233"/>
          </a:xfrm>
          <a:prstGeom prst="rtTriangle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Content Placeholder 10">
            <a:extLst>
              <a:ext uri="{FF2B5EF4-FFF2-40B4-BE49-F238E27FC236}">
                <a16:creationId xmlns:a16="http://schemas.microsoft.com/office/drawing/2014/main" id="{69D80EA4-E812-696D-CDF1-89D930CF9C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91075" y="1517055"/>
            <a:ext cx="10809851" cy="4658892"/>
          </a:xfrm>
          <a:prstGeom prst="rect">
            <a:avLst/>
          </a:prstGeo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0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263854"/>
      </p:ext>
    </p:extLst>
  </p:cSld>
  <p:clrMapOvr>
    <a:masterClrMapping/>
  </p:clrMapOvr>
  <p:transition>
    <p:push dir="u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slide_cy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A2B0AA6-B56F-FA82-06D7-9937F62E22D8}"/>
              </a:ext>
            </a:extLst>
          </p:cNvPr>
          <p:cNvSpPr/>
          <p:nvPr userDrawn="1"/>
        </p:nvSpPr>
        <p:spPr>
          <a:xfrm>
            <a:off x="0" y="0"/>
            <a:ext cx="12192000" cy="1229801"/>
          </a:xfrm>
          <a:prstGeom prst="rect">
            <a:avLst/>
          </a:prstGeom>
          <a:gradFill flip="none" rotWithShape="1">
            <a:gsLst>
              <a:gs pos="44000">
                <a:schemeClr val="tx2"/>
              </a:gs>
              <a:gs pos="100000">
                <a:schemeClr val="accent3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5" name="Right Triangle 4">
            <a:extLst>
              <a:ext uri="{FF2B5EF4-FFF2-40B4-BE49-F238E27FC236}">
                <a16:creationId xmlns:a16="http://schemas.microsoft.com/office/drawing/2014/main" id="{9C2BE2E5-9110-30DA-10E5-C9352416C6A7}"/>
              </a:ext>
            </a:extLst>
          </p:cNvPr>
          <p:cNvSpPr/>
          <p:nvPr userDrawn="1"/>
        </p:nvSpPr>
        <p:spPr>
          <a:xfrm rot="16200000">
            <a:off x="10820368" y="5481236"/>
            <a:ext cx="1382233" cy="1382233"/>
          </a:xfrm>
          <a:prstGeom prst="rtTriangle">
            <a:avLst/>
          </a:prstGeom>
          <a:gradFill>
            <a:gsLst>
              <a:gs pos="27000">
                <a:schemeClr val="tx2"/>
              </a:gs>
              <a:gs pos="100000">
                <a:schemeClr val="accent3"/>
              </a:gs>
            </a:gsLst>
            <a:lin ang="0" scaled="1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itle 13">
            <a:extLst>
              <a:ext uri="{FF2B5EF4-FFF2-40B4-BE49-F238E27FC236}">
                <a16:creationId xmlns:a16="http://schemas.microsoft.com/office/drawing/2014/main" id="{0F0EFD84-5EC8-2216-8B40-4653EF6900F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1075" y="292556"/>
            <a:ext cx="10809851" cy="655289"/>
          </a:xfrm>
          <a:prstGeom prst="rect">
            <a:avLst/>
          </a:prstGeom>
        </p:spPr>
        <p:txBody>
          <a:bodyPr lIns="0" anchor="ctr"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Slide header</a:t>
            </a:r>
          </a:p>
        </p:txBody>
      </p:sp>
      <p:sp>
        <p:nvSpPr>
          <p:cNvPr id="2" name="Content Placeholder 10">
            <a:extLst>
              <a:ext uri="{FF2B5EF4-FFF2-40B4-BE49-F238E27FC236}">
                <a16:creationId xmlns:a16="http://schemas.microsoft.com/office/drawing/2014/main" id="{69D80EA4-E812-696D-CDF1-89D930CF9C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91075" y="1517055"/>
            <a:ext cx="10809851" cy="4658892"/>
          </a:xfrm>
          <a:prstGeom prst="rect">
            <a:avLst/>
          </a:prstGeo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0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03825667"/>
      </p:ext>
    </p:extLst>
  </p:cSld>
  <p:clrMapOvr>
    <a:masterClrMapping/>
  </p:clrMapOvr>
  <p:transition>
    <p:push dir="u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 column_content slide_cy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33C290E-FC25-B2BA-A45A-CCAD5E7B88BF}"/>
              </a:ext>
            </a:extLst>
          </p:cNvPr>
          <p:cNvSpPr/>
          <p:nvPr userDrawn="1"/>
        </p:nvSpPr>
        <p:spPr>
          <a:xfrm>
            <a:off x="0" y="0"/>
            <a:ext cx="12192000" cy="124040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9" name="Title 13">
            <a:extLst>
              <a:ext uri="{FF2B5EF4-FFF2-40B4-BE49-F238E27FC236}">
                <a16:creationId xmlns:a16="http://schemas.microsoft.com/office/drawing/2014/main" id="{0F0EFD84-5EC8-2216-8B40-4653EF6900F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1075" y="292556"/>
            <a:ext cx="10809851" cy="655289"/>
          </a:xfrm>
          <a:prstGeom prst="rect">
            <a:avLst/>
          </a:prstGeom>
        </p:spPr>
        <p:txBody>
          <a:bodyPr lIns="0" anchor="ctr"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Slide header</a:t>
            </a:r>
          </a:p>
        </p:txBody>
      </p:sp>
      <p:sp>
        <p:nvSpPr>
          <p:cNvPr id="4" name="Right Triangle 3">
            <a:extLst>
              <a:ext uri="{FF2B5EF4-FFF2-40B4-BE49-F238E27FC236}">
                <a16:creationId xmlns:a16="http://schemas.microsoft.com/office/drawing/2014/main" id="{8961AF7D-7D5F-08B2-26AE-ECD39899728A}"/>
              </a:ext>
            </a:extLst>
          </p:cNvPr>
          <p:cNvSpPr/>
          <p:nvPr userDrawn="1"/>
        </p:nvSpPr>
        <p:spPr>
          <a:xfrm rot="16200000">
            <a:off x="10820368" y="5481236"/>
            <a:ext cx="1382233" cy="1382233"/>
          </a:xfrm>
          <a:prstGeom prst="rtTriangle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Content Placeholder 10">
            <a:extLst>
              <a:ext uri="{FF2B5EF4-FFF2-40B4-BE49-F238E27FC236}">
                <a16:creationId xmlns:a16="http://schemas.microsoft.com/office/drawing/2014/main" id="{B7FAE3A6-C82D-E12A-FE38-BAC9025D1A6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91075" y="1517055"/>
            <a:ext cx="5113616" cy="4658892"/>
          </a:xfrm>
          <a:prstGeom prst="rect">
            <a:avLst/>
          </a:prstGeo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0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Content Placeholder 10">
            <a:extLst>
              <a:ext uri="{FF2B5EF4-FFF2-40B4-BE49-F238E27FC236}">
                <a16:creationId xmlns:a16="http://schemas.microsoft.com/office/drawing/2014/main" id="{7EA0C475-0845-087E-1E0C-E3F09E4F91CE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387309" y="1517055"/>
            <a:ext cx="5113616" cy="465889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0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8591129"/>
      </p:ext>
    </p:extLst>
  </p:cSld>
  <p:clrMapOvr>
    <a:masterClrMapping/>
  </p:clrMapOvr>
  <p:transition>
    <p:push dir="u"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 column_content slide_cy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9852104-571F-C37D-C307-9D8E7D9FCEB0}"/>
              </a:ext>
            </a:extLst>
          </p:cNvPr>
          <p:cNvSpPr/>
          <p:nvPr userDrawn="1"/>
        </p:nvSpPr>
        <p:spPr>
          <a:xfrm>
            <a:off x="0" y="0"/>
            <a:ext cx="12192000" cy="1229801"/>
          </a:xfrm>
          <a:prstGeom prst="rect">
            <a:avLst/>
          </a:prstGeom>
          <a:gradFill flip="none" rotWithShape="1">
            <a:gsLst>
              <a:gs pos="44000">
                <a:schemeClr val="tx2"/>
              </a:gs>
              <a:gs pos="100000">
                <a:schemeClr val="accent3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6" name="Right Triangle 5">
            <a:extLst>
              <a:ext uri="{FF2B5EF4-FFF2-40B4-BE49-F238E27FC236}">
                <a16:creationId xmlns:a16="http://schemas.microsoft.com/office/drawing/2014/main" id="{37224873-7871-3CBD-DF50-F418D6D1C988}"/>
              </a:ext>
            </a:extLst>
          </p:cNvPr>
          <p:cNvSpPr/>
          <p:nvPr userDrawn="1"/>
        </p:nvSpPr>
        <p:spPr>
          <a:xfrm rot="16200000">
            <a:off x="10820368" y="5481236"/>
            <a:ext cx="1382233" cy="1382233"/>
          </a:xfrm>
          <a:prstGeom prst="rtTriangle">
            <a:avLst/>
          </a:prstGeom>
          <a:gradFill>
            <a:gsLst>
              <a:gs pos="27000">
                <a:schemeClr val="tx2"/>
              </a:gs>
              <a:gs pos="100000">
                <a:schemeClr val="accent3"/>
              </a:gs>
            </a:gsLst>
            <a:lin ang="0" scaled="1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itle 13">
            <a:extLst>
              <a:ext uri="{FF2B5EF4-FFF2-40B4-BE49-F238E27FC236}">
                <a16:creationId xmlns:a16="http://schemas.microsoft.com/office/drawing/2014/main" id="{0F0EFD84-5EC8-2216-8B40-4653EF6900F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1075" y="292556"/>
            <a:ext cx="10809851" cy="655289"/>
          </a:xfrm>
          <a:prstGeom prst="rect">
            <a:avLst/>
          </a:prstGeom>
        </p:spPr>
        <p:txBody>
          <a:bodyPr lIns="0" anchor="ctr"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Slide header</a:t>
            </a:r>
          </a:p>
        </p:txBody>
      </p:sp>
      <p:sp>
        <p:nvSpPr>
          <p:cNvPr id="2" name="Content Placeholder 10">
            <a:extLst>
              <a:ext uri="{FF2B5EF4-FFF2-40B4-BE49-F238E27FC236}">
                <a16:creationId xmlns:a16="http://schemas.microsoft.com/office/drawing/2014/main" id="{B7FAE3A6-C82D-E12A-FE38-BAC9025D1A6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91075" y="1517055"/>
            <a:ext cx="5113616" cy="4658892"/>
          </a:xfrm>
          <a:prstGeom prst="rect">
            <a:avLst/>
          </a:prstGeo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0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Content Placeholder 10">
            <a:extLst>
              <a:ext uri="{FF2B5EF4-FFF2-40B4-BE49-F238E27FC236}">
                <a16:creationId xmlns:a16="http://schemas.microsoft.com/office/drawing/2014/main" id="{7EA0C475-0845-087E-1E0C-E3F09E4F91CE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387309" y="1517055"/>
            <a:ext cx="5113616" cy="465889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0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6272015"/>
      </p:ext>
    </p:extLst>
  </p:cSld>
  <p:clrMapOvr>
    <a:masterClrMapping/>
  </p:clrMapOvr>
  <p:transition>
    <p:push dir="u"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_cy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FDA6DC1-71B9-0858-FF2F-90B3AE63859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343651" y="2694517"/>
            <a:ext cx="5158316" cy="115146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733">
                <a:solidFill>
                  <a:schemeClr val="tx2"/>
                </a:solidFill>
              </a:defRPr>
            </a:lvl1pPr>
            <a:lvl5pPr>
              <a:defRPr sz="3733"/>
            </a:lvl5pPr>
          </a:lstStyle>
          <a:p>
            <a:pPr lvl="0"/>
            <a:r>
              <a:rPr lang="en-GB"/>
              <a:t>Divider slide</a:t>
            </a:r>
          </a:p>
        </p:txBody>
      </p:sp>
      <p:sp>
        <p:nvSpPr>
          <p:cNvPr id="2" name="Right Triangle 1">
            <a:extLst>
              <a:ext uri="{FF2B5EF4-FFF2-40B4-BE49-F238E27FC236}">
                <a16:creationId xmlns:a16="http://schemas.microsoft.com/office/drawing/2014/main" id="{2B7F6151-B68D-AC58-77E1-951D0A2BE359}"/>
              </a:ext>
            </a:extLst>
          </p:cNvPr>
          <p:cNvSpPr/>
          <p:nvPr userDrawn="1"/>
        </p:nvSpPr>
        <p:spPr>
          <a:xfrm>
            <a:off x="-16168" y="-5563"/>
            <a:ext cx="8671752" cy="6879500"/>
          </a:xfrm>
          <a:custGeom>
            <a:avLst/>
            <a:gdLst>
              <a:gd name="connsiteX0" fmla="*/ 0 w 6904064"/>
              <a:gd name="connsiteY0" fmla="*/ 6904064 h 6904064"/>
              <a:gd name="connsiteX1" fmla="*/ 0 w 6904064"/>
              <a:gd name="connsiteY1" fmla="*/ 0 h 6904064"/>
              <a:gd name="connsiteX2" fmla="*/ 6904064 w 6904064"/>
              <a:gd name="connsiteY2" fmla="*/ 6904064 h 6904064"/>
              <a:gd name="connsiteX3" fmla="*/ 0 w 6904064"/>
              <a:gd name="connsiteY3" fmla="*/ 6904064 h 6904064"/>
              <a:gd name="connsiteX0" fmla="*/ 0 w 6904064"/>
              <a:gd name="connsiteY0" fmla="*/ 6904064 h 6904064"/>
              <a:gd name="connsiteX1" fmla="*/ 0 w 6904064"/>
              <a:gd name="connsiteY1" fmla="*/ 0 h 6904064"/>
              <a:gd name="connsiteX2" fmla="*/ 1733175 w 6904064"/>
              <a:gd name="connsiteY2" fmla="*/ 1752889 h 6904064"/>
              <a:gd name="connsiteX3" fmla="*/ 6904064 w 6904064"/>
              <a:gd name="connsiteY3" fmla="*/ 6904064 h 6904064"/>
              <a:gd name="connsiteX4" fmla="*/ 0 w 6904064"/>
              <a:gd name="connsiteY4" fmla="*/ 6904064 h 6904064"/>
              <a:gd name="connsiteX0" fmla="*/ 5977 w 6910041"/>
              <a:gd name="connsiteY0" fmla="*/ 5176864 h 5176864"/>
              <a:gd name="connsiteX1" fmla="*/ 0 w 6910041"/>
              <a:gd name="connsiteY1" fmla="*/ 0 h 5176864"/>
              <a:gd name="connsiteX2" fmla="*/ 1739152 w 6910041"/>
              <a:gd name="connsiteY2" fmla="*/ 25689 h 5176864"/>
              <a:gd name="connsiteX3" fmla="*/ 6910041 w 6910041"/>
              <a:gd name="connsiteY3" fmla="*/ 5176864 h 5176864"/>
              <a:gd name="connsiteX4" fmla="*/ 5977 w 6910041"/>
              <a:gd name="connsiteY4" fmla="*/ 5176864 h 5176864"/>
              <a:gd name="connsiteX0" fmla="*/ 576 w 6904640"/>
              <a:gd name="connsiteY0" fmla="*/ 5170888 h 5170888"/>
              <a:gd name="connsiteX1" fmla="*/ 575 w 6904640"/>
              <a:gd name="connsiteY1" fmla="*/ 0 h 5170888"/>
              <a:gd name="connsiteX2" fmla="*/ 1733751 w 6904640"/>
              <a:gd name="connsiteY2" fmla="*/ 19713 h 5170888"/>
              <a:gd name="connsiteX3" fmla="*/ 6904640 w 6904640"/>
              <a:gd name="connsiteY3" fmla="*/ 5170888 h 5170888"/>
              <a:gd name="connsiteX4" fmla="*/ 576 w 6904640"/>
              <a:gd name="connsiteY4" fmla="*/ 5170888 h 5170888"/>
              <a:gd name="connsiteX0" fmla="*/ 576 w 6904640"/>
              <a:gd name="connsiteY0" fmla="*/ 5176864 h 5176864"/>
              <a:gd name="connsiteX1" fmla="*/ 575 w 6904640"/>
              <a:gd name="connsiteY1" fmla="*/ 0 h 5176864"/>
              <a:gd name="connsiteX2" fmla="*/ 1733751 w 6904640"/>
              <a:gd name="connsiteY2" fmla="*/ 25689 h 5176864"/>
              <a:gd name="connsiteX3" fmla="*/ 6904640 w 6904640"/>
              <a:gd name="connsiteY3" fmla="*/ 5176864 h 5176864"/>
              <a:gd name="connsiteX4" fmla="*/ 576 w 6904640"/>
              <a:gd name="connsiteY4" fmla="*/ 5176864 h 5176864"/>
              <a:gd name="connsiteX0" fmla="*/ 576 w 6904640"/>
              <a:gd name="connsiteY0" fmla="*/ 5176864 h 5176864"/>
              <a:gd name="connsiteX1" fmla="*/ 575 w 6904640"/>
              <a:gd name="connsiteY1" fmla="*/ 0 h 5176864"/>
              <a:gd name="connsiteX2" fmla="*/ 1733751 w 6904640"/>
              <a:gd name="connsiteY2" fmla="*/ 13737 h 5176864"/>
              <a:gd name="connsiteX3" fmla="*/ 6904640 w 6904640"/>
              <a:gd name="connsiteY3" fmla="*/ 5176864 h 5176864"/>
              <a:gd name="connsiteX4" fmla="*/ 576 w 6904640"/>
              <a:gd name="connsiteY4" fmla="*/ 5176864 h 5176864"/>
              <a:gd name="connsiteX0" fmla="*/ 400424 w 6904065"/>
              <a:gd name="connsiteY0" fmla="*/ 5188817 h 5188817"/>
              <a:gd name="connsiteX1" fmla="*/ 0 w 6904065"/>
              <a:gd name="connsiteY1" fmla="*/ 0 h 5188817"/>
              <a:gd name="connsiteX2" fmla="*/ 1733176 w 6904065"/>
              <a:gd name="connsiteY2" fmla="*/ 13737 h 5188817"/>
              <a:gd name="connsiteX3" fmla="*/ 6904065 w 6904065"/>
              <a:gd name="connsiteY3" fmla="*/ 5176864 h 5188817"/>
              <a:gd name="connsiteX4" fmla="*/ 400424 w 6904065"/>
              <a:gd name="connsiteY4" fmla="*/ 5188817 h 5188817"/>
              <a:gd name="connsiteX0" fmla="*/ 101600 w 6605241"/>
              <a:gd name="connsiteY0" fmla="*/ 5200770 h 5200770"/>
              <a:gd name="connsiteX1" fmla="*/ 0 w 6605241"/>
              <a:gd name="connsiteY1" fmla="*/ 0 h 5200770"/>
              <a:gd name="connsiteX2" fmla="*/ 1434352 w 6605241"/>
              <a:gd name="connsiteY2" fmla="*/ 25690 h 5200770"/>
              <a:gd name="connsiteX3" fmla="*/ 6605241 w 6605241"/>
              <a:gd name="connsiteY3" fmla="*/ 5188817 h 5200770"/>
              <a:gd name="connsiteX4" fmla="*/ 101600 w 6605241"/>
              <a:gd name="connsiteY4" fmla="*/ 5200770 h 5200770"/>
              <a:gd name="connsiteX0" fmla="*/ 85 w 6503726"/>
              <a:gd name="connsiteY0" fmla="*/ 5230653 h 5230653"/>
              <a:gd name="connsiteX1" fmla="*/ 29967 w 6503726"/>
              <a:gd name="connsiteY1" fmla="*/ 0 h 5230653"/>
              <a:gd name="connsiteX2" fmla="*/ 1332837 w 6503726"/>
              <a:gd name="connsiteY2" fmla="*/ 55573 h 5230653"/>
              <a:gd name="connsiteX3" fmla="*/ 6503726 w 6503726"/>
              <a:gd name="connsiteY3" fmla="*/ 5218700 h 5230653"/>
              <a:gd name="connsiteX4" fmla="*/ 85 w 6503726"/>
              <a:gd name="connsiteY4" fmla="*/ 5230653 h 5230653"/>
              <a:gd name="connsiteX0" fmla="*/ 172 w 6503813"/>
              <a:gd name="connsiteY0" fmla="*/ 5175080 h 5175080"/>
              <a:gd name="connsiteX1" fmla="*/ 12125 w 6503813"/>
              <a:gd name="connsiteY1" fmla="*/ 10169 h 5175080"/>
              <a:gd name="connsiteX2" fmla="*/ 1332924 w 6503813"/>
              <a:gd name="connsiteY2" fmla="*/ 0 h 5175080"/>
              <a:gd name="connsiteX3" fmla="*/ 6503813 w 6503813"/>
              <a:gd name="connsiteY3" fmla="*/ 5163127 h 5175080"/>
              <a:gd name="connsiteX4" fmla="*/ 172 w 6503813"/>
              <a:gd name="connsiteY4" fmla="*/ 5175080 h 5175080"/>
              <a:gd name="connsiteX0" fmla="*/ 172 w 6503813"/>
              <a:gd name="connsiteY0" fmla="*/ 5164911 h 5164911"/>
              <a:gd name="connsiteX1" fmla="*/ 12125 w 6503813"/>
              <a:gd name="connsiteY1" fmla="*/ 0 h 5164911"/>
              <a:gd name="connsiteX2" fmla="*/ 1350955 w 6503813"/>
              <a:gd name="connsiteY2" fmla="*/ 5286 h 5164911"/>
              <a:gd name="connsiteX3" fmla="*/ 6503813 w 6503813"/>
              <a:gd name="connsiteY3" fmla="*/ 5152958 h 5164911"/>
              <a:gd name="connsiteX4" fmla="*/ 172 w 6503813"/>
              <a:gd name="connsiteY4" fmla="*/ 5164911 h 5164911"/>
              <a:gd name="connsiteX0" fmla="*/ 203 w 6503844"/>
              <a:gd name="connsiteY0" fmla="*/ 5159625 h 5159625"/>
              <a:gd name="connsiteX1" fmla="*/ 9581 w 6503844"/>
              <a:gd name="connsiteY1" fmla="*/ 7593 h 5159625"/>
              <a:gd name="connsiteX2" fmla="*/ 1350986 w 6503844"/>
              <a:gd name="connsiteY2" fmla="*/ 0 h 5159625"/>
              <a:gd name="connsiteX3" fmla="*/ 6503844 w 6503844"/>
              <a:gd name="connsiteY3" fmla="*/ 5147672 h 5159625"/>
              <a:gd name="connsiteX4" fmla="*/ 203 w 6503844"/>
              <a:gd name="connsiteY4" fmla="*/ 5159625 h 5159625"/>
              <a:gd name="connsiteX0" fmla="*/ 173 w 6503814"/>
              <a:gd name="connsiteY0" fmla="*/ 5159625 h 5159625"/>
              <a:gd name="connsiteX1" fmla="*/ 12127 w 6503814"/>
              <a:gd name="connsiteY1" fmla="*/ 2441 h 5159625"/>
              <a:gd name="connsiteX2" fmla="*/ 1350956 w 6503814"/>
              <a:gd name="connsiteY2" fmla="*/ 0 h 5159625"/>
              <a:gd name="connsiteX3" fmla="*/ 6503814 w 6503814"/>
              <a:gd name="connsiteY3" fmla="*/ 5147672 h 5159625"/>
              <a:gd name="connsiteX4" fmla="*/ 173 w 6503814"/>
              <a:gd name="connsiteY4" fmla="*/ 5159625 h 5159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03814" h="5159625">
                <a:moveTo>
                  <a:pt x="173" y="5159625"/>
                </a:moveTo>
                <a:cubicBezTo>
                  <a:pt x="-1819" y="3434004"/>
                  <a:pt x="14119" y="1728062"/>
                  <a:pt x="12127" y="2441"/>
                </a:cubicBezTo>
                <a:lnTo>
                  <a:pt x="1350956" y="0"/>
                </a:lnTo>
                <a:lnTo>
                  <a:pt x="6503814" y="5147672"/>
                </a:lnTo>
                <a:lnTo>
                  <a:pt x="173" y="515962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3" name="Right Triangle 2">
            <a:extLst>
              <a:ext uri="{FF2B5EF4-FFF2-40B4-BE49-F238E27FC236}">
                <a16:creationId xmlns:a16="http://schemas.microsoft.com/office/drawing/2014/main" id="{98CCAACD-AD25-24FB-2982-EAAC1ABE6AD8}"/>
              </a:ext>
            </a:extLst>
          </p:cNvPr>
          <p:cNvSpPr/>
          <p:nvPr userDrawn="1"/>
        </p:nvSpPr>
        <p:spPr>
          <a:xfrm rot="-2700000">
            <a:off x="2408763" y="-1509753"/>
            <a:ext cx="3019508" cy="3019508"/>
          </a:xfrm>
          <a:prstGeom prst="rtTriangle">
            <a:avLst/>
          </a:prstGeom>
          <a:gradFill flip="none" rotWithShape="1">
            <a:gsLst>
              <a:gs pos="0">
                <a:schemeClr val="accent4"/>
              </a:gs>
              <a:gs pos="0">
                <a:schemeClr val="tx2"/>
              </a:gs>
            </a:gsLst>
            <a:lin ang="1080000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4406333"/>
      </p:ext>
    </p:extLst>
  </p:cSld>
  <p:clrMapOvr>
    <a:masterClrMapping/>
  </p:clrMapOvr>
  <p:transition>
    <p:push dir="u"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_gradi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ght Triangle 1">
            <a:extLst>
              <a:ext uri="{FF2B5EF4-FFF2-40B4-BE49-F238E27FC236}">
                <a16:creationId xmlns:a16="http://schemas.microsoft.com/office/drawing/2014/main" id="{A34B20D2-DE8B-3C28-201E-FF9B00AE4F1C}"/>
              </a:ext>
            </a:extLst>
          </p:cNvPr>
          <p:cNvSpPr/>
          <p:nvPr userDrawn="1"/>
        </p:nvSpPr>
        <p:spPr>
          <a:xfrm>
            <a:off x="-16796" y="-5395"/>
            <a:ext cx="8672381" cy="6879332"/>
          </a:xfrm>
          <a:custGeom>
            <a:avLst/>
            <a:gdLst>
              <a:gd name="connsiteX0" fmla="*/ 0 w 6904064"/>
              <a:gd name="connsiteY0" fmla="*/ 6904064 h 6904064"/>
              <a:gd name="connsiteX1" fmla="*/ 0 w 6904064"/>
              <a:gd name="connsiteY1" fmla="*/ 0 h 6904064"/>
              <a:gd name="connsiteX2" fmla="*/ 6904064 w 6904064"/>
              <a:gd name="connsiteY2" fmla="*/ 6904064 h 6904064"/>
              <a:gd name="connsiteX3" fmla="*/ 0 w 6904064"/>
              <a:gd name="connsiteY3" fmla="*/ 6904064 h 6904064"/>
              <a:gd name="connsiteX0" fmla="*/ 0 w 6904064"/>
              <a:gd name="connsiteY0" fmla="*/ 6904064 h 6904064"/>
              <a:gd name="connsiteX1" fmla="*/ 0 w 6904064"/>
              <a:gd name="connsiteY1" fmla="*/ 0 h 6904064"/>
              <a:gd name="connsiteX2" fmla="*/ 1733175 w 6904064"/>
              <a:gd name="connsiteY2" fmla="*/ 1752889 h 6904064"/>
              <a:gd name="connsiteX3" fmla="*/ 6904064 w 6904064"/>
              <a:gd name="connsiteY3" fmla="*/ 6904064 h 6904064"/>
              <a:gd name="connsiteX4" fmla="*/ 0 w 6904064"/>
              <a:gd name="connsiteY4" fmla="*/ 6904064 h 6904064"/>
              <a:gd name="connsiteX0" fmla="*/ 5977 w 6910041"/>
              <a:gd name="connsiteY0" fmla="*/ 5176864 h 5176864"/>
              <a:gd name="connsiteX1" fmla="*/ 0 w 6910041"/>
              <a:gd name="connsiteY1" fmla="*/ 0 h 5176864"/>
              <a:gd name="connsiteX2" fmla="*/ 1739152 w 6910041"/>
              <a:gd name="connsiteY2" fmla="*/ 25689 h 5176864"/>
              <a:gd name="connsiteX3" fmla="*/ 6910041 w 6910041"/>
              <a:gd name="connsiteY3" fmla="*/ 5176864 h 5176864"/>
              <a:gd name="connsiteX4" fmla="*/ 5977 w 6910041"/>
              <a:gd name="connsiteY4" fmla="*/ 5176864 h 5176864"/>
              <a:gd name="connsiteX0" fmla="*/ 576 w 6904640"/>
              <a:gd name="connsiteY0" fmla="*/ 5170888 h 5170888"/>
              <a:gd name="connsiteX1" fmla="*/ 575 w 6904640"/>
              <a:gd name="connsiteY1" fmla="*/ 0 h 5170888"/>
              <a:gd name="connsiteX2" fmla="*/ 1733751 w 6904640"/>
              <a:gd name="connsiteY2" fmla="*/ 19713 h 5170888"/>
              <a:gd name="connsiteX3" fmla="*/ 6904640 w 6904640"/>
              <a:gd name="connsiteY3" fmla="*/ 5170888 h 5170888"/>
              <a:gd name="connsiteX4" fmla="*/ 576 w 6904640"/>
              <a:gd name="connsiteY4" fmla="*/ 5170888 h 5170888"/>
              <a:gd name="connsiteX0" fmla="*/ 576 w 6904640"/>
              <a:gd name="connsiteY0" fmla="*/ 5176864 h 5176864"/>
              <a:gd name="connsiteX1" fmla="*/ 575 w 6904640"/>
              <a:gd name="connsiteY1" fmla="*/ 0 h 5176864"/>
              <a:gd name="connsiteX2" fmla="*/ 1733751 w 6904640"/>
              <a:gd name="connsiteY2" fmla="*/ 25689 h 5176864"/>
              <a:gd name="connsiteX3" fmla="*/ 6904640 w 6904640"/>
              <a:gd name="connsiteY3" fmla="*/ 5176864 h 5176864"/>
              <a:gd name="connsiteX4" fmla="*/ 576 w 6904640"/>
              <a:gd name="connsiteY4" fmla="*/ 5176864 h 5176864"/>
              <a:gd name="connsiteX0" fmla="*/ 576 w 6904640"/>
              <a:gd name="connsiteY0" fmla="*/ 5176864 h 5176864"/>
              <a:gd name="connsiteX1" fmla="*/ 575 w 6904640"/>
              <a:gd name="connsiteY1" fmla="*/ 0 h 5176864"/>
              <a:gd name="connsiteX2" fmla="*/ 1733751 w 6904640"/>
              <a:gd name="connsiteY2" fmla="*/ 13737 h 5176864"/>
              <a:gd name="connsiteX3" fmla="*/ 6904640 w 6904640"/>
              <a:gd name="connsiteY3" fmla="*/ 5176864 h 5176864"/>
              <a:gd name="connsiteX4" fmla="*/ 576 w 6904640"/>
              <a:gd name="connsiteY4" fmla="*/ 5176864 h 5176864"/>
              <a:gd name="connsiteX0" fmla="*/ 400424 w 6904065"/>
              <a:gd name="connsiteY0" fmla="*/ 5188817 h 5188817"/>
              <a:gd name="connsiteX1" fmla="*/ 0 w 6904065"/>
              <a:gd name="connsiteY1" fmla="*/ 0 h 5188817"/>
              <a:gd name="connsiteX2" fmla="*/ 1733176 w 6904065"/>
              <a:gd name="connsiteY2" fmla="*/ 13737 h 5188817"/>
              <a:gd name="connsiteX3" fmla="*/ 6904065 w 6904065"/>
              <a:gd name="connsiteY3" fmla="*/ 5176864 h 5188817"/>
              <a:gd name="connsiteX4" fmla="*/ 400424 w 6904065"/>
              <a:gd name="connsiteY4" fmla="*/ 5188817 h 5188817"/>
              <a:gd name="connsiteX0" fmla="*/ 101600 w 6605241"/>
              <a:gd name="connsiteY0" fmla="*/ 5200770 h 5200770"/>
              <a:gd name="connsiteX1" fmla="*/ 0 w 6605241"/>
              <a:gd name="connsiteY1" fmla="*/ 0 h 5200770"/>
              <a:gd name="connsiteX2" fmla="*/ 1434352 w 6605241"/>
              <a:gd name="connsiteY2" fmla="*/ 25690 h 5200770"/>
              <a:gd name="connsiteX3" fmla="*/ 6605241 w 6605241"/>
              <a:gd name="connsiteY3" fmla="*/ 5188817 h 5200770"/>
              <a:gd name="connsiteX4" fmla="*/ 101600 w 6605241"/>
              <a:gd name="connsiteY4" fmla="*/ 5200770 h 5200770"/>
              <a:gd name="connsiteX0" fmla="*/ 85 w 6503726"/>
              <a:gd name="connsiteY0" fmla="*/ 5230653 h 5230653"/>
              <a:gd name="connsiteX1" fmla="*/ 29967 w 6503726"/>
              <a:gd name="connsiteY1" fmla="*/ 0 h 5230653"/>
              <a:gd name="connsiteX2" fmla="*/ 1332837 w 6503726"/>
              <a:gd name="connsiteY2" fmla="*/ 55573 h 5230653"/>
              <a:gd name="connsiteX3" fmla="*/ 6503726 w 6503726"/>
              <a:gd name="connsiteY3" fmla="*/ 5218700 h 5230653"/>
              <a:gd name="connsiteX4" fmla="*/ 85 w 6503726"/>
              <a:gd name="connsiteY4" fmla="*/ 5230653 h 5230653"/>
              <a:gd name="connsiteX0" fmla="*/ 172 w 6503813"/>
              <a:gd name="connsiteY0" fmla="*/ 5175080 h 5175080"/>
              <a:gd name="connsiteX1" fmla="*/ 12125 w 6503813"/>
              <a:gd name="connsiteY1" fmla="*/ 10169 h 5175080"/>
              <a:gd name="connsiteX2" fmla="*/ 1332924 w 6503813"/>
              <a:gd name="connsiteY2" fmla="*/ 0 h 5175080"/>
              <a:gd name="connsiteX3" fmla="*/ 6503813 w 6503813"/>
              <a:gd name="connsiteY3" fmla="*/ 5163127 h 5175080"/>
              <a:gd name="connsiteX4" fmla="*/ 172 w 6503813"/>
              <a:gd name="connsiteY4" fmla="*/ 5175080 h 5175080"/>
              <a:gd name="connsiteX0" fmla="*/ 172 w 6503813"/>
              <a:gd name="connsiteY0" fmla="*/ 5164911 h 5164911"/>
              <a:gd name="connsiteX1" fmla="*/ 12125 w 6503813"/>
              <a:gd name="connsiteY1" fmla="*/ 0 h 5164911"/>
              <a:gd name="connsiteX2" fmla="*/ 1345802 w 6503813"/>
              <a:gd name="connsiteY2" fmla="*/ 10437 h 5164911"/>
              <a:gd name="connsiteX3" fmla="*/ 6503813 w 6503813"/>
              <a:gd name="connsiteY3" fmla="*/ 5152958 h 5164911"/>
              <a:gd name="connsiteX4" fmla="*/ 172 w 6503813"/>
              <a:gd name="connsiteY4" fmla="*/ 5164911 h 5164911"/>
              <a:gd name="connsiteX0" fmla="*/ 151 w 6503792"/>
              <a:gd name="connsiteY0" fmla="*/ 5157184 h 5157184"/>
              <a:gd name="connsiteX1" fmla="*/ 14680 w 6503792"/>
              <a:gd name="connsiteY1" fmla="*/ 0 h 5157184"/>
              <a:gd name="connsiteX2" fmla="*/ 1345781 w 6503792"/>
              <a:gd name="connsiteY2" fmla="*/ 2710 h 5157184"/>
              <a:gd name="connsiteX3" fmla="*/ 6503792 w 6503792"/>
              <a:gd name="connsiteY3" fmla="*/ 5145231 h 5157184"/>
              <a:gd name="connsiteX4" fmla="*/ 151 w 6503792"/>
              <a:gd name="connsiteY4" fmla="*/ 5157184 h 5157184"/>
              <a:gd name="connsiteX0" fmla="*/ 151 w 6503792"/>
              <a:gd name="connsiteY0" fmla="*/ 5157184 h 5157184"/>
              <a:gd name="connsiteX1" fmla="*/ 14680 w 6503792"/>
              <a:gd name="connsiteY1" fmla="*/ 0 h 5157184"/>
              <a:gd name="connsiteX2" fmla="*/ 1361236 w 6503792"/>
              <a:gd name="connsiteY2" fmla="*/ 7861 h 5157184"/>
              <a:gd name="connsiteX3" fmla="*/ 6503792 w 6503792"/>
              <a:gd name="connsiteY3" fmla="*/ 5145231 h 5157184"/>
              <a:gd name="connsiteX4" fmla="*/ 151 w 6503792"/>
              <a:gd name="connsiteY4" fmla="*/ 5157184 h 5157184"/>
              <a:gd name="connsiteX0" fmla="*/ 151 w 6503792"/>
              <a:gd name="connsiteY0" fmla="*/ 5157184 h 5157184"/>
              <a:gd name="connsiteX1" fmla="*/ 14680 w 6503792"/>
              <a:gd name="connsiteY1" fmla="*/ 0 h 5157184"/>
              <a:gd name="connsiteX2" fmla="*/ 1361236 w 6503792"/>
              <a:gd name="connsiteY2" fmla="*/ 2709 h 5157184"/>
              <a:gd name="connsiteX3" fmla="*/ 6503792 w 6503792"/>
              <a:gd name="connsiteY3" fmla="*/ 5145231 h 5157184"/>
              <a:gd name="connsiteX4" fmla="*/ 151 w 6503792"/>
              <a:gd name="connsiteY4" fmla="*/ 5157184 h 5157184"/>
              <a:gd name="connsiteX0" fmla="*/ 305 w 6503946"/>
              <a:gd name="connsiteY0" fmla="*/ 5154475 h 5154475"/>
              <a:gd name="connsiteX1" fmla="*/ 4786 w 6503946"/>
              <a:gd name="connsiteY1" fmla="*/ 2315 h 5154475"/>
              <a:gd name="connsiteX2" fmla="*/ 1361390 w 6503946"/>
              <a:gd name="connsiteY2" fmla="*/ 0 h 5154475"/>
              <a:gd name="connsiteX3" fmla="*/ 6503946 w 6503946"/>
              <a:gd name="connsiteY3" fmla="*/ 5142522 h 5154475"/>
              <a:gd name="connsiteX4" fmla="*/ 305 w 6503946"/>
              <a:gd name="connsiteY4" fmla="*/ 5154475 h 5154475"/>
              <a:gd name="connsiteX0" fmla="*/ 645 w 6504286"/>
              <a:gd name="connsiteY0" fmla="*/ 5157184 h 5157184"/>
              <a:gd name="connsiteX1" fmla="*/ 101 w 6504286"/>
              <a:gd name="connsiteY1" fmla="*/ 0 h 5157184"/>
              <a:gd name="connsiteX2" fmla="*/ 1361730 w 6504286"/>
              <a:gd name="connsiteY2" fmla="*/ 2709 h 5157184"/>
              <a:gd name="connsiteX3" fmla="*/ 6504286 w 6504286"/>
              <a:gd name="connsiteY3" fmla="*/ 5145231 h 5157184"/>
              <a:gd name="connsiteX4" fmla="*/ 645 w 6504286"/>
              <a:gd name="connsiteY4" fmla="*/ 5157184 h 5157184"/>
              <a:gd name="connsiteX0" fmla="*/ 645 w 6504286"/>
              <a:gd name="connsiteY0" fmla="*/ 5159499 h 5159499"/>
              <a:gd name="connsiteX1" fmla="*/ 101 w 6504286"/>
              <a:gd name="connsiteY1" fmla="*/ 2315 h 5159499"/>
              <a:gd name="connsiteX2" fmla="*/ 1361730 w 6504286"/>
              <a:gd name="connsiteY2" fmla="*/ 0 h 5159499"/>
              <a:gd name="connsiteX3" fmla="*/ 6504286 w 6504286"/>
              <a:gd name="connsiteY3" fmla="*/ 5147546 h 5159499"/>
              <a:gd name="connsiteX4" fmla="*/ 645 w 6504286"/>
              <a:gd name="connsiteY4" fmla="*/ 5159499 h 5159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04286" h="5159499">
                <a:moveTo>
                  <a:pt x="645" y="5159499"/>
                </a:moveTo>
                <a:cubicBezTo>
                  <a:pt x="-1347" y="3433878"/>
                  <a:pt x="2093" y="1727936"/>
                  <a:pt x="101" y="2315"/>
                </a:cubicBezTo>
                <a:lnTo>
                  <a:pt x="1361730" y="0"/>
                </a:lnTo>
                <a:lnTo>
                  <a:pt x="6504286" y="5147546"/>
                </a:lnTo>
                <a:lnTo>
                  <a:pt x="645" y="5159499"/>
                </a:lnTo>
                <a:close/>
              </a:path>
            </a:pathLst>
          </a:custGeom>
          <a:gradFill flip="none" rotWithShape="1">
            <a:gsLst>
              <a:gs pos="71000">
                <a:schemeClr val="accent3"/>
              </a:gs>
              <a:gs pos="25000">
                <a:schemeClr val="tx2"/>
              </a:gs>
            </a:gsLst>
            <a:lin ang="1350000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3" name="Right Triangle 2">
            <a:extLst>
              <a:ext uri="{FF2B5EF4-FFF2-40B4-BE49-F238E27FC236}">
                <a16:creationId xmlns:a16="http://schemas.microsoft.com/office/drawing/2014/main" id="{7F9D0F3F-D9D2-964F-54E1-39B959B54C11}"/>
              </a:ext>
            </a:extLst>
          </p:cNvPr>
          <p:cNvSpPr/>
          <p:nvPr userDrawn="1"/>
        </p:nvSpPr>
        <p:spPr>
          <a:xfrm rot="-2700000">
            <a:off x="2408763" y="-1513191"/>
            <a:ext cx="3019508" cy="3019508"/>
          </a:xfrm>
          <a:prstGeom prst="rtTriangle">
            <a:avLst/>
          </a:prstGeom>
          <a:gradFill flip="none" rotWithShape="1">
            <a:gsLst>
              <a:gs pos="0">
                <a:schemeClr val="accent4"/>
              </a:gs>
              <a:gs pos="0">
                <a:schemeClr val="tx2"/>
              </a:gs>
            </a:gsLst>
            <a:lin ang="1080000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DD43021A-5C4D-536A-D544-04E48AD66BB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343651" y="2694517"/>
            <a:ext cx="5158316" cy="115146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733">
                <a:solidFill>
                  <a:schemeClr val="tx2"/>
                </a:solidFill>
              </a:defRPr>
            </a:lvl1pPr>
            <a:lvl5pPr>
              <a:defRPr sz="3733"/>
            </a:lvl5pPr>
          </a:lstStyle>
          <a:p>
            <a:pPr lvl="0"/>
            <a:r>
              <a:rPr lang="en-GB"/>
              <a:t>Divider slide</a:t>
            </a:r>
          </a:p>
        </p:txBody>
      </p:sp>
    </p:spTree>
    <p:extLst>
      <p:ext uri="{BB962C8B-B14F-4D97-AF65-F5344CB8AC3E}">
        <p14:creationId xmlns:p14="http://schemas.microsoft.com/office/powerpoint/2010/main" val="3227271266"/>
      </p:ext>
    </p:extLst>
  </p:cSld>
  <p:clrMapOvr>
    <a:masterClrMapping/>
  </p:clrMapOvr>
  <p:transition>
    <p:push dir="u"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file_Cy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14AA637-A6AF-2065-7AAC-EEC8FA49A917}"/>
              </a:ext>
            </a:extLst>
          </p:cNvPr>
          <p:cNvSpPr/>
          <p:nvPr userDrawn="1"/>
        </p:nvSpPr>
        <p:spPr>
          <a:xfrm>
            <a:off x="0" y="0"/>
            <a:ext cx="12192000" cy="1229801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5" name="Right Triangle 4">
            <a:extLst>
              <a:ext uri="{FF2B5EF4-FFF2-40B4-BE49-F238E27FC236}">
                <a16:creationId xmlns:a16="http://schemas.microsoft.com/office/drawing/2014/main" id="{016A13E6-C02D-6FD6-5A59-0430AF9A5D50}"/>
              </a:ext>
            </a:extLst>
          </p:cNvPr>
          <p:cNvSpPr/>
          <p:nvPr userDrawn="1"/>
        </p:nvSpPr>
        <p:spPr>
          <a:xfrm rot="16200000">
            <a:off x="10820368" y="5481236"/>
            <a:ext cx="1382233" cy="1382233"/>
          </a:xfrm>
          <a:prstGeom prst="rtTriangle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itle 13">
            <a:extLst>
              <a:ext uri="{FF2B5EF4-FFF2-40B4-BE49-F238E27FC236}">
                <a16:creationId xmlns:a16="http://schemas.microsoft.com/office/drawing/2014/main" id="{5A307FE3-C96E-8D91-2716-D0F6C1BCE2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1075" y="292556"/>
            <a:ext cx="10809851" cy="655289"/>
          </a:xfrm>
          <a:prstGeom prst="rect">
            <a:avLst/>
          </a:prstGeom>
        </p:spPr>
        <p:txBody>
          <a:bodyPr lIns="0" anchor="ctr"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Slide header</a:t>
            </a:r>
          </a:p>
        </p:txBody>
      </p:sp>
      <p:sp>
        <p:nvSpPr>
          <p:cNvPr id="14" name="Picture Placeholder 5">
            <a:extLst>
              <a:ext uri="{FF2B5EF4-FFF2-40B4-BE49-F238E27FC236}">
                <a16:creationId xmlns:a16="http://schemas.microsoft.com/office/drawing/2014/main" id="{F2E19C29-24EE-E47C-5BA1-4A083624C2C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91075" y="1522612"/>
            <a:ext cx="3532181" cy="479615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>
            <a:lvl1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icon to add image</a:t>
            </a:r>
            <a:endParaRPr lang="en-AU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D6D4C3B-AFD4-79FB-9C16-90258102967F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798484" y="1522611"/>
            <a:ext cx="6703483" cy="509389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2"/>
                </a:solidFill>
              </a:defRPr>
            </a:lvl1pPr>
            <a:lvl2pPr marL="360000" indent="0">
              <a:buNone/>
              <a:defRPr/>
            </a:lvl2pPr>
            <a:lvl3pPr marL="720000" indent="0">
              <a:buNone/>
              <a:defRPr/>
            </a:lvl3pPr>
            <a:lvl5pPr>
              <a:defRPr baseline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370D5F14-F272-8794-1220-2E24C8FC9DE1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797443" y="2141716"/>
            <a:ext cx="6703483" cy="5088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 marL="360000" indent="0">
              <a:buNone/>
              <a:defRPr/>
            </a:lvl2pPr>
            <a:lvl3pPr marL="720000" indent="0"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E2F2BDA5-ABD5-8972-5888-A211C5C694BC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4796155" y="2758992"/>
            <a:ext cx="6697133" cy="3444903"/>
          </a:xfrm>
          <a:prstGeom prst="rect">
            <a:avLst/>
          </a:prstGeom>
        </p:spPr>
        <p:txBody>
          <a:bodyPr/>
          <a:lstStyle/>
          <a:p>
            <a:pPr lvl="0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8217145"/>
      </p:ext>
    </p:extLst>
  </p:cSld>
  <p:clrMapOvr>
    <a:masterClrMapping/>
  </p:clrMapOvr>
  <p:transition>
    <p:push dir="u"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rofile_Cy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14AA637-A6AF-2065-7AAC-EEC8FA49A917}"/>
              </a:ext>
            </a:extLst>
          </p:cNvPr>
          <p:cNvSpPr/>
          <p:nvPr userDrawn="1"/>
        </p:nvSpPr>
        <p:spPr>
          <a:xfrm>
            <a:off x="0" y="0"/>
            <a:ext cx="12192000" cy="1229801"/>
          </a:xfrm>
          <a:prstGeom prst="rect">
            <a:avLst/>
          </a:prstGeom>
          <a:gradFill flip="none" rotWithShape="1">
            <a:gsLst>
              <a:gs pos="44000">
                <a:schemeClr val="tx2"/>
              </a:gs>
              <a:gs pos="100000">
                <a:schemeClr val="accent3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5" name="Right Triangle 4">
            <a:extLst>
              <a:ext uri="{FF2B5EF4-FFF2-40B4-BE49-F238E27FC236}">
                <a16:creationId xmlns:a16="http://schemas.microsoft.com/office/drawing/2014/main" id="{016A13E6-C02D-6FD6-5A59-0430AF9A5D50}"/>
              </a:ext>
            </a:extLst>
          </p:cNvPr>
          <p:cNvSpPr/>
          <p:nvPr userDrawn="1"/>
        </p:nvSpPr>
        <p:spPr>
          <a:xfrm rot="16200000">
            <a:off x="10820368" y="5481236"/>
            <a:ext cx="1382233" cy="1382233"/>
          </a:xfrm>
          <a:prstGeom prst="rtTriangle">
            <a:avLst/>
          </a:prstGeom>
          <a:gradFill>
            <a:gsLst>
              <a:gs pos="27000">
                <a:schemeClr val="tx2"/>
              </a:gs>
              <a:gs pos="100000">
                <a:schemeClr val="accent3"/>
              </a:gs>
            </a:gsLst>
            <a:lin ang="0" scaled="1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itle 13">
            <a:extLst>
              <a:ext uri="{FF2B5EF4-FFF2-40B4-BE49-F238E27FC236}">
                <a16:creationId xmlns:a16="http://schemas.microsoft.com/office/drawing/2014/main" id="{5A307FE3-C96E-8D91-2716-D0F6C1BCE2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1075" y="292556"/>
            <a:ext cx="10809851" cy="655289"/>
          </a:xfrm>
          <a:prstGeom prst="rect">
            <a:avLst/>
          </a:prstGeom>
        </p:spPr>
        <p:txBody>
          <a:bodyPr lIns="0" anchor="ctr"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Slide header</a:t>
            </a:r>
          </a:p>
        </p:txBody>
      </p:sp>
      <p:sp>
        <p:nvSpPr>
          <p:cNvPr id="14" name="Picture Placeholder 5">
            <a:extLst>
              <a:ext uri="{FF2B5EF4-FFF2-40B4-BE49-F238E27FC236}">
                <a16:creationId xmlns:a16="http://schemas.microsoft.com/office/drawing/2014/main" id="{F2E19C29-24EE-E47C-5BA1-4A083624C2C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91075" y="1522612"/>
            <a:ext cx="3532181" cy="479615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>
            <a:lvl1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icon to add image</a:t>
            </a:r>
            <a:endParaRPr lang="en-AU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D6D4C3B-AFD4-79FB-9C16-90258102967F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798484" y="1522611"/>
            <a:ext cx="6703483" cy="509389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2"/>
                </a:solidFill>
              </a:defRPr>
            </a:lvl1pPr>
            <a:lvl2pPr marL="360000" indent="0">
              <a:buNone/>
              <a:defRPr/>
            </a:lvl2pPr>
            <a:lvl3pPr marL="720000" indent="0">
              <a:buNone/>
              <a:defRPr/>
            </a:lvl3pPr>
            <a:lvl5pPr>
              <a:defRPr baseline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370D5F14-F272-8794-1220-2E24C8FC9DE1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797443" y="2141716"/>
            <a:ext cx="6703483" cy="5088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 marL="360000" indent="0">
              <a:buNone/>
              <a:defRPr/>
            </a:lvl2pPr>
            <a:lvl3pPr marL="720000" indent="0"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801EC90B-E478-B740-27BA-B397CDD676CF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4796155" y="2758992"/>
            <a:ext cx="6697133" cy="3444903"/>
          </a:xfrm>
          <a:prstGeom prst="rect">
            <a:avLst/>
          </a:prstGeom>
        </p:spPr>
        <p:txBody>
          <a:bodyPr/>
          <a:lstStyle/>
          <a:p>
            <a:pPr lvl="0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2749555"/>
      </p:ext>
    </p:extLst>
  </p:cSld>
  <p:clrMapOvr>
    <a:masterClrMapping/>
  </p:clrMapOvr>
  <p:transition>
    <p:push dir="u"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Bios_cy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4A4EBD7-8B1E-B314-8128-490AA6DAEA6F}"/>
              </a:ext>
            </a:extLst>
          </p:cNvPr>
          <p:cNvSpPr/>
          <p:nvPr userDrawn="1"/>
        </p:nvSpPr>
        <p:spPr>
          <a:xfrm>
            <a:off x="0" y="0"/>
            <a:ext cx="12192000" cy="1229801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6" name="Right Triangle 5">
            <a:extLst>
              <a:ext uri="{FF2B5EF4-FFF2-40B4-BE49-F238E27FC236}">
                <a16:creationId xmlns:a16="http://schemas.microsoft.com/office/drawing/2014/main" id="{0C2B3577-2C0D-F810-6423-9237CEE3C38F}"/>
              </a:ext>
            </a:extLst>
          </p:cNvPr>
          <p:cNvSpPr/>
          <p:nvPr userDrawn="1"/>
        </p:nvSpPr>
        <p:spPr>
          <a:xfrm rot="16200000">
            <a:off x="10820368" y="5481236"/>
            <a:ext cx="1382233" cy="1382233"/>
          </a:xfrm>
          <a:prstGeom prst="rtTriangle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Title 13">
            <a:extLst>
              <a:ext uri="{FF2B5EF4-FFF2-40B4-BE49-F238E27FC236}">
                <a16:creationId xmlns:a16="http://schemas.microsoft.com/office/drawing/2014/main" id="{0C1D6C52-3440-E820-59EB-67317863C09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1075" y="292556"/>
            <a:ext cx="10809851" cy="655289"/>
          </a:xfrm>
          <a:prstGeom prst="rect">
            <a:avLst/>
          </a:prstGeom>
        </p:spPr>
        <p:txBody>
          <a:bodyPr lIns="0" anchor="ctr"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Slide header</a:t>
            </a:r>
          </a:p>
        </p:txBody>
      </p:sp>
      <p:sp>
        <p:nvSpPr>
          <p:cNvPr id="32" name="Picture Placeholder 16">
            <a:extLst>
              <a:ext uri="{FF2B5EF4-FFF2-40B4-BE49-F238E27FC236}">
                <a16:creationId xmlns:a16="http://schemas.microsoft.com/office/drawing/2014/main" id="{D8FCC761-FF94-A363-62F0-C2678A0A52E4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1364365" y="1512196"/>
            <a:ext cx="1668472" cy="1625864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>
            <a:lvl1pPr algn="ctr">
              <a:spcBef>
                <a:spcPts val="0"/>
              </a:spcBef>
              <a:defRPr sz="1333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3200"/>
            </a:lvl2pPr>
            <a:lvl3pPr>
              <a:defRPr sz="800"/>
            </a:lvl3pPr>
            <a:lvl4pPr>
              <a:defRPr sz="2400"/>
            </a:lvl4pPr>
          </a:lstStyle>
          <a:p>
            <a:pPr lvl="0"/>
            <a:r>
              <a:rPr lang="en-US" sz="1600"/>
              <a:t>Click to </a:t>
            </a:r>
            <a:br>
              <a:rPr lang="en-US" sz="1600"/>
            </a:br>
            <a:r>
              <a:rPr lang="en-US" sz="1600"/>
              <a:t>insert image</a:t>
            </a:r>
            <a:endParaRPr lang="en-US"/>
          </a:p>
        </p:txBody>
      </p:sp>
      <p:sp>
        <p:nvSpPr>
          <p:cNvPr id="34" name="Picture Placeholder 16">
            <a:extLst>
              <a:ext uri="{FF2B5EF4-FFF2-40B4-BE49-F238E27FC236}">
                <a16:creationId xmlns:a16="http://schemas.microsoft.com/office/drawing/2014/main" id="{CF6C7096-BAA7-B0BA-3FE1-1E15D4DD459D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5159028" y="1493125"/>
            <a:ext cx="1668472" cy="1625864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>
            <a:lvl1pPr algn="ctr">
              <a:spcBef>
                <a:spcPts val="0"/>
              </a:spcBef>
              <a:defRPr sz="1333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3200"/>
            </a:lvl2pPr>
            <a:lvl3pPr>
              <a:defRPr sz="800"/>
            </a:lvl3pPr>
            <a:lvl4pPr>
              <a:defRPr sz="2400"/>
            </a:lvl4pPr>
          </a:lstStyle>
          <a:p>
            <a:pPr lvl="0"/>
            <a:r>
              <a:rPr lang="en-US" sz="1600"/>
              <a:t>Click to </a:t>
            </a:r>
            <a:br>
              <a:rPr lang="en-US" sz="1600"/>
            </a:br>
            <a:r>
              <a:rPr lang="en-US" sz="1600"/>
              <a:t>insert image</a:t>
            </a:r>
            <a:endParaRPr lang="en-US"/>
          </a:p>
        </p:txBody>
      </p:sp>
      <p:sp>
        <p:nvSpPr>
          <p:cNvPr id="36" name="Picture Placeholder 16">
            <a:extLst>
              <a:ext uri="{FF2B5EF4-FFF2-40B4-BE49-F238E27FC236}">
                <a16:creationId xmlns:a16="http://schemas.microsoft.com/office/drawing/2014/main" id="{94B858D4-A59E-58EE-2D43-06B23D988487}"/>
              </a:ext>
            </a:extLst>
          </p:cNvPr>
          <p:cNvSpPr>
            <a:spLocks noGrp="1"/>
          </p:cNvSpPr>
          <p:nvPr>
            <p:ph type="pic" sz="quarter" idx="40" hasCustomPrompt="1"/>
          </p:nvPr>
        </p:nvSpPr>
        <p:spPr>
          <a:xfrm>
            <a:off x="8954733" y="1493125"/>
            <a:ext cx="1668472" cy="1625864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>
            <a:lvl1pPr algn="ctr">
              <a:spcBef>
                <a:spcPts val="0"/>
              </a:spcBef>
              <a:defRPr sz="1333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3200"/>
            </a:lvl2pPr>
            <a:lvl3pPr>
              <a:defRPr sz="800"/>
            </a:lvl3pPr>
            <a:lvl4pPr>
              <a:defRPr sz="2400"/>
            </a:lvl4pPr>
          </a:lstStyle>
          <a:p>
            <a:pPr lvl="0"/>
            <a:r>
              <a:rPr lang="en-US" sz="1600"/>
              <a:t>Click to </a:t>
            </a:r>
            <a:br>
              <a:rPr lang="en-US" sz="1600"/>
            </a:br>
            <a:r>
              <a:rPr lang="en-US" sz="1600"/>
              <a:t>insert image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ABFD01-E6C7-9DA9-0B2A-BD695E478C09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690031" y="3237873"/>
            <a:ext cx="3153833" cy="5088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Name </a:t>
            </a:r>
            <a:r>
              <a:rPr lang="en-US" err="1"/>
              <a:t>Name</a:t>
            </a:r>
            <a:endParaRPr lang="en-GB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E4A69FC9-347D-7994-55B2-B5099063946B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691075" y="3857240"/>
            <a:ext cx="3153833" cy="5088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Title</a:t>
            </a:r>
            <a:endParaRPr lang="en-GB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9A4398F7-5933-F4C8-46CA-081F1E82EE55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688989" y="4476608"/>
            <a:ext cx="3153833" cy="17792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4E7A1C0A-3003-D646-E66C-AA46F02751E4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4449443" y="3236496"/>
            <a:ext cx="3153833" cy="5088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Name </a:t>
            </a:r>
            <a:r>
              <a:rPr lang="en-US" err="1"/>
              <a:t>Name</a:t>
            </a:r>
            <a:endParaRPr lang="en-GB"/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68B3EC70-B2A0-606D-E284-8D99F079FA86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4450487" y="3855863"/>
            <a:ext cx="3153833" cy="5088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Title</a:t>
            </a:r>
            <a:endParaRPr lang="en-GB"/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25AF2DA1-1E57-B767-88BB-93AAE656EB44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>
            <a:off x="4448401" y="4475231"/>
            <a:ext cx="3153833" cy="17792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7AD32CD-96D5-F51A-4A55-8CFF0F45B26B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8216799" y="3236496"/>
            <a:ext cx="3153833" cy="5088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Name </a:t>
            </a:r>
            <a:r>
              <a:rPr lang="en-US" err="1"/>
              <a:t>Name</a:t>
            </a:r>
            <a:endParaRPr lang="en-GB"/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E48457B6-E2CA-D3B3-EFAD-8AFA5DEE2473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8217843" y="3855863"/>
            <a:ext cx="3153833" cy="5088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Title</a:t>
            </a:r>
            <a:endParaRPr lang="en-GB"/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FCFF20E5-CA75-167B-ECF7-6752C826DC67}"/>
              </a:ext>
            </a:extLst>
          </p:cNvPr>
          <p:cNvSpPr>
            <a:spLocks noGrp="1"/>
          </p:cNvSpPr>
          <p:nvPr>
            <p:ph type="body" sz="quarter" idx="55"/>
          </p:nvPr>
        </p:nvSpPr>
        <p:spPr>
          <a:xfrm>
            <a:off x="8215757" y="4475231"/>
            <a:ext cx="3153833" cy="17792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7687028"/>
      </p:ext>
    </p:extLst>
  </p:cSld>
  <p:clrMapOvr>
    <a:masterClrMapping/>
  </p:clrMapOvr>
  <p:transition>
    <p:push dir="u"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am Bios_cy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EC86D47-EC63-8F90-BDB1-495611028D11}"/>
              </a:ext>
            </a:extLst>
          </p:cNvPr>
          <p:cNvSpPr/>
          <p:nvPr userDrawn="1"/>
        </p:nvSpPr>
        <p:spPr>
          <a:xfrm>
            <a:off x="0" y="0"/>
            <a:ext cx="12192000" cy="1229801"/>
          </a:xfrm>
          <a:prstGeom prst="rect">
            <a:avLst/>
          </a:prstGeom>
          <a:gradFill flip="none" rotWithShape="1">
            <a:gsLst>
              <a:gs pos="44000">
                <a:schemeClr val="tx2"/>
              </a:gs>
              <a:gs pos="100000">
                <a:schemeClr val="accent3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25" name="Title 13">
            <a:extLst>
              <a:ext uri="{FF2B5EF4-FFF2-40B4-BE49-F238E27FC236}">
                <a16:creationId xmlns:a16="http://schemas.microsoft.com/office/drawing/2014/main" id="{0C1D6C52-3440-E820-59EB-67317863C09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1075" y="292556"/>
            <a:ext cx="10809851" cy="655289"/>
          </a:xfrm>
          <a:prstGeom prst="rect">
            <a:avLst/>
          </a:prstGeom>
        </p:spPr>
        <p:txBody>
          <a:bodyPr lIns="0" anchor="ctr"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Slide header</a:t>
            </a:r>
          </a:p>
        </p:txBody>
      </p:sp>
      <p:sp>
        <p:nvSpPr>
          <p:cNvPr id="32" name="Picture Placeholder 16">
            <a:extLst>
              <a:ext uri="{FF2B5EF4-FFF2-40B4-BE49-F238E27FC236}">
                <a16:creationId xmlns:a16="http://schemas.microsoft.com/office/drawing/2014/main" id="{D8FCC761-FF94-A363-62F0-C2678A0A52E4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1364365" y="1512196"/>
            <a:ext cx="1668472" cy="1625864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>
            <a:lvl1pPr algn="ctr">
              <a:spcBef>
                <a:spcPts val="0"/>
              </a:spcBef>
              <a:defRPr sz="1333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3200"/>
            </a:lvl2pPr>
            <a:lvl3pPr>
              <a:defRPr sz="800"/>
            </a:lvl3pPr>
            <a:lvl4pPr>
              <a:defRPr sz="2400"/>
            </a:lvl4pPr>
          </a:lstStyle>
          <a:p>
            <a:pPr lvl="0"/>
            <a:r>
              <a:rPr lang="en-US" sz="1600"/>
              <a:t>Click to </a:t>
            </a:r>
            <a:br>
              <a:rPr lang="en-US" sz="1600"/>
            </a:br>
            <a:r>
              <a:rPr lang="en-US" sz="1600"/>
              <a:t>insert image</a:t>
            </a:r>
            <a:endParaRPr lang="en-US"/>
          </a:p>
        </p:txBody>
      </p:sp>
      <p:sp>
        <p:nvSpPr>
          <p:cNvPr id="34" name="Picture Placeholder 16">
            <a:extLst>
              <a:ext uri="{FF2B5EF4-FFF2-40B4-BE49-F238E27FC236}">
                <a16:creationId xmlns:a16="http://schemas.microsoft.com/office/drawing/2014/main" id="{CF6C7096-BAA7-B0BA-3FE1-1E15D4DD459D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5159028" y="1493125"/>
            <a:ext cx="1668472" cy="1625864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>
            <a:lvl1pPr algn="ctr">
              <a:spcBef>
                <a:spcPts val="0"/>
              </a:spcBef>
              <a:defRPr sz="1333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3200"/>
            </a:lvl2pPr>
            <a:lvl3pPr>
              <a:defRPr sz="800"/>
            </a:lvl3pPr>
            <a:lvl4pPr>
              <a:defRPr sz="2400"/>
            </a:lvl4pPr>
          </a:lstStyle>
          <a:p>
            <a:pPr lvl="0"/>
            <a:r>
              <a:rPr lang="en-US" sz="1600"/>
              <a:t>Click to </a:t>
            </a:r>
            <a:br>
              <a:rPr lang="en-US" sz="1600"/>
            </a:br>
            <a:r>
              <a:rPr lang="en-US" sz="1600"/>
              <a:t>insert image</a:t>
            </a:r>
            <a:endParaRPr lang="en-US"/>
          </a:p>
        </p:txBody>
      </p:sp>
      <p:sp>
        <p:nvSpPr>
          <p:cNvPr id="36" name="Picture Placeholder 16">
            <a:extLst>
              <a:ext uri="{FF2B5EF4-FFF2-40B4-BE49-F238E27FC236}">
                <a16:creationId xmlns:a16="http://schemas.microsoft.com/office/drawing/2014/main" id="{94B858D4-A59E-58EE-2D43-06B23D988487}"/>
              </a:ext>
            </a:extLst>
          </p:cNvPr>
          <p:cNvSpPr>
            <a:spLocks noGrp="1"/>
          </p:cNvSpPr>
          <p:nvPr>
            <p:ph type="pic" sz="quarter" idx="40" hasCustomPrompt="1"/>
          </p:nvPr>
        </p:nvSpPr>
        <p:spPr>
          <a:xfrm>
            <a:off x="8954733" y="1493125"/>
            <a:ext cx="1668472" cy="1625864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>
            <a:lvl1pPr algn="ctr">
              <a:spcBef>
                <a:spcPts val="0"/>
              </a:spcBef>
              <a:defRPr sz="1333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3200"/>
            </a:lvl2pPr>
            <a:lvl3pPr>
              <a:defRPr sz="800"/>
            </a:lvl3pPr>
            <a:lvl4pPr>
              <a:defRPr sz="2400"/>
            </a:lvl4pPr>
          </a:lstStyle>
          <a:p>
            <a:pPr lvl="0"/>
            <a:r>
              <a:rPr lang="en-US" sz="1600"/>
              <a:t>Click to </a:t>
            </a:r>
            <a:br>
              <a:rPr lang="en-US" sz="1600"/>
            </a:br>
            <a:r>
              <a:rPr lang="en-US" sz="1600"/>
              <a:t>insert image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ABFD01-E6C7-9DA9-0B2A-BD695E478C09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690031" y="3237873"/>
            <a:ext cx="3153833" cy="5088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Name </a:t>
            </a:r>
            <a:r>
              <a:rPr lang="en-US" err="1"/>
              <a:t>Name</a:t>
            </a:r>
            <a:endParaRPr lang="en-GB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E4A69FC9-347D-7994-55B2-B5099063946B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691075" y="3857240"/>
            <a:ext cx="3153833" cy="5088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Title</a:t>
            </a:r>
            <a:endParaRPr lang="en-GB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9A4398F7-5933-F4C8-46CA-081F1E82EE55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688989" y="4476608"/>
            <a:ext cx="3153833" cy="17792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4E7A1C0A-3003-D646-E66C-AA46F02751E4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4449443" y="3236496"/>
            <a:ext cx="3153833" cy="5088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Name </a:t>
            </a:r>
            <a:r>
              <a:rPr lang="en-US" err="1"/>
              <a:t>Name</a:t>
            </a:r>
            <a:endParaRPr lang="en-GB"/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68B3EC70-B2A0-606D-E284-8D99F079FA86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4450487" y="3855863"/>
            <a:ext cx="3153833" cy="5088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Title</a:t>
            </a:r>
            <a:endParaRPr lang="en-GB"/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25AF2DA1-1E57-B767-88BB-93AAE656EB44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>
            <a:off x="4448401" y="4475231"/>
            <a:ext cx="3153833" cy="17792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7AD32CD-96D5-F51A-4A55-8CFF0F45B26B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8216799" y="3236496"/>
            <a:ext cx="3153833" cy="5088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Name </a:t>
            </a:r>
            <a:r>
              <a:rPr lang="en-US" err="1"/>
              <a:t>Name</a:t>
            </a:r>
            <a:endParaRPr lang="en-GB"/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E48457B6-E2CA-D3B3-EFAD-8AFA5DEE2473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8217843" y="3855863"/>
            <a:ext cx="3153833" cy="5088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Title</a:t>
            </a:r>
            <a:endParaRPr lang="en-GB"/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FCFF20E5-CA75-167B-ECF7-6752C826DC67}"/>
              </a:ext>
            </a:extLst>
          </p:cNvPr>
          <p:cNvSpPr>
            <a:spLocks noGrp="1"/>
          </p:cNvSpPr>
          <p:nvPr>
            <p:ph type="body" sz="quarter" idx="55"/>
          </p:nvPr>
        </p:nvSpPr>
        <p:spPr>
          <a:xfrm>
            <a:off x="8215757" y="4475231"/>
            <a:ext cx="3153833" cy="17792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5" name="Right Triangle 4">
            <a:extLst>
              <a:ext uri="{FF2B5EF4-FFF2-40B4-BE49-F238E27FC236}">
                <a16:creationId xmlns:a16="http://schemas.microsoft.com/office/drawing/2014/main" id="{E521D7CD-3066-F568-F2BE-278D1587017A}"/>
              </a:ext>
            </a:extLst>
          </p:cNvPr>
          <p:cNvSpPr/>
          <p:nvPr userDrawn="1"/>
        </p:nvSpPr>
        <p:spPr>
          <a:xfrm rot="16200000">
            <a:off x="10820368" y="5481236"/>
            <a:ext cx="1382233" cy="1382233"/>
          </a:xfrm>
          <a:prstGeom prst="rtTriangle">
            <a:avLst/>
          </a:prstGeom>
          <a:gradFill>
            <a:gsLst>
              <a:gs pos="27000">
                <a:schemeClr val="tx2"/>
              </a:gs>
              <a:gs pos="100000">
                <a:schemeClr val="accent3"/>
              </a:gs>
            </a:gsLst>
            <a:lin ang="0" scaled="1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028772"/>
      </p:ext>
    </p:extLst>
  </p:cSld>
  <p:clrMapOvr>
    <a:masterClrMapping/>
  </p:clrMapOvr>
  <p:transition>
    <p:push dir="u"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ctoid_cy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BC3C8A2-48CC-8C16-5DBF-185F97A30826}"/>
              </a:ext>
            </a:extLst>
          </p:cNvPr>
          <p:cNvSpPr/>
          <p:nvPr userDrawn="1"/>
        </p:nvSpPr>
        <p:spPr>
          <a:xfrm>
            <a:off x="0" y="0"/>
            <a:ext cx="12192000" cy="1229801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8" name="Right Triangle 7">
            <a:extLst>
              <a:ext uri="{FF2B5EF4-FFF2-40B4-BE49-F238E27FC236}">
                <a16:creationId xmlns:a16="http://schemas.microsoft.com/office/drawing/2014/main" id="{CA1236E0-A4FE-9F96-3331-333F6AE645AC}"/>
              </a:ext>
            </a:extLst>
          </p:cNvPr>
          <p:cNvSpPr/>
          <p:nvPr userDrawn="1"/>
        </p:nvSpPr>
        <p:spPr>
          <a:xfrm rot="16200000">
            <a:off x="10820368" y="5481236"/>
            <a:ext cx="1382233" cy="1382233"/>
          </a:xfrm>
          <a:prstGeom prst="rtTriangle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itle 13">
            <a:extLst>
              <a:ext uri="{FF2B5EF4-FFF2-40B4-BE49-F238E27FC236}">
                <a16:creationId xmlns:a16="http://schemas.microsoft.com/office/drawing/2014/main" id="{9EE9062B-7B76-D456-F769-C24A911D02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1075" y="292556"/>
            <a:ext cx="10809851" cy="655289"/>
          </a:xfrm>
          <a:prstGeom prst="rect">
            <a:avLst/>
          </a:prstGeom>
        </p:spPr>
        <p:txBody>
          <a:bodyPr lIns="0" anchor="ctr"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Slide header</a:t>
            </a:r>
          </a:p>
        </p:txBody>
      </p:sp>
      <p:sp>
        <p:nvSpPr>
          <p:cNvPr id="3" name="Picture Placeholder 16">
            <a:extLst>
              <a:ext uri="{FF2B5EF4-FFF2-40B4-BE49-F238E27FC236}">
                <a16:creationId xmlns:a16="http://schemas.microsoft.com/office/drawing/2014/main" id="{CFB9DB85-47BF-FCB1-31FA-42ECAA74043B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691075" y="1517055"/>
            <a:ext cx="3532800" cy="353280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>
            <a:lvl1pPr algn="ctr">
              <a:spcBef>
                <a:spcPts val="0"/>
              </a:spcBef>
              <a:defRPr sz="1333"/>
            </a:lvl1pPr>
            <a:lvl2pPr>
              <a:defRPr sz="3200"/>
            </a:lvl2pPr>
            <a:lvl3pPr>
              <a:defRPr sz="800"/>
            </a:lvl3pPr>
            <a:lvl4pPr>
              <a:defRPr sz="2400"/>
            </a:lvl4pPr>
          </a:lstStyle>
          <a:p>
            <a:pPr lvl="0"/>
            <a:r>
              <a:rPr lang="en-US" sz="1600"/>
              <a:t>Click to </a:t>
            </a:r>
            <a:br>
              <a:rPr lang="en-US" sz="1600"/>
            </a:br>
            <a:r>
              <a:rPr lang="en-US" sz="1600"/>
              <a:t>insert image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1626C10-7D6F-0E38-E545-63C284E416D4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4814351" y="1517055"/>
            <a:ext cx="6697133" cy="5088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endParaRPr lang="en-GB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94C12574-E006-F3B9-BAF4-B6B5CFA61525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4814351" y="2152424"/>
            <a:ext cx="6697133" cy="3980131"/>
          </a:xfrm>
          <a:prstGeom prst="rect">
            <a:avLst/>
          </a:prstGeom>
        </p:spPr>
        <p:txBody>
          <a:bodyPr/>
          <a:lstStyle/>
          <a:p>
            <a:pPr lvl="0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1768958"/>
      </p:ext>
    </p:extLst>
  </p:cSld>
  <p:clrMapOvr>
    <a:masterClrMapping/>
  </p:clrMapOvr>
  <p:transition>
    <p:push dir="u"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actoid_cy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52EA532-BC9F-C5F3-DE2F-2859B90AFB61}"/>
              </a:ext>
            </a:extLst>
          </p:cNvPr>
          <p:cNvSpPr/>
          <p:nvPr userDrawn="1"/>
        </p:nvSpPr>
        <p:spPr>
          <a:xfrm>
            <a:off x="0" y="0"/>
            <a:ext cx="12192000" cy="1229801"/>
          </a:xfrm>
          <a:prstGeom prst="rect">
            <a:avLst/>
          </a:prstGeom>
          <a:gradFill flip="none" rotWithShape="1">
            <a:gsLst>
              <a:gs pos="44000">
                <a:schemeClr val="tx2"/>
              </a:gs>
              <a:gs pos="100000">
                <a:schemeClr val="accent3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563DEDDB-0134-7090-E8BA-995C1F34B51E}"/>
              </a:ext>
            </a:extLst>
          </p:cNvPr>
          <p:cNvSpPr/>
          <p:nvPr userDrawn="1"/>
        </p:nvSpPr>
        <p:spPr>
          <a:xfrm rot="16200000">
            <a:off x="10820368" y="5481236"/>
            <a:ext cx="1382233" cy="1382233"/>
          </a:xfrm>
          <a:prstGeom prst="rtTriangle">
            <a:avLst/>
          </a:prstGeom>
          <a:gradFill>
            <a:gsLst>
              <a:gs pos="27000">
                <a:schemeClr val="tx2"/>
              </a:gs>
              <a:gs pos="100000">
                <a:schemeClr val="accent3"/>
              </a:gs>
            </a:gsLst>
            <a:lin ang="0" scaled="1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itle 13">
            <a:extLst>
              <a:ext uri="{FF2B5EF4-FFF2-40B4-BE49-F238E27FC236}">
                <a16:creationId xmlns:a16="http://schemas.microsoft.com/office/drawing/2014/main" id="{9EE9062B-7B76-D456-F769-C24A911D02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1075" y="292556"/>
            <a:ext cx="10809851" cy="655289"/>
          </a:xfrm>
          <a:prstGeom prst="rect">
            <a:avLst/>
          </a:prstGeom>
        </p:spPr>
        <p:txBody>
          <a:bodyPr lIns="0" anchor="ctr"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Slide header</a:t>
            </a:r>
          </a:p>
        </p:txBody>
      </p:sp>
      <p:sp>
        <p:nvSpPr>
          <p:cNvPr id="3" name="Picture Placeholder 16">
            <a:extLst>
              <a:ext uri="{FF2B5EF4-FFF2-40B4-BE49-F238E27FC236}">
                <a16:creationId xmlns:a16="http://schemas.microsoft.com/office/drawing/2014/main" id="{CFB9DB85-47BF-FCB1-31FA-42ECAA74043B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691075" y="1517055"/>
            <a:ext cx="3532800" cy="353280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>
            <a:lvl1pPr algn="ctr">
              <a:spcBef>
                <a:spcPts val="0"/>
              </a:spcBef>
              <a:defRPr sz="1333"/>
            </a:lvl1pPr>
            <a:lvl2pPr>
              <a:defRPr sz="3200"/>
            </a:lvl2pPr>
            <a:lvl3pPr>
              <a:defRPr sz="800"/>
            </a:lvl3pPr>
            <a:lvl4pPr>
              <a:defRPr sz="2400"/>
            </a:lvl4pPr>
          </a:lstStyle>
          <a:p>
            <a:pPr lvl="0"/>
            <a:r>
              <a:rPr lang="en-US" sz="1600"/>
              <a:t>Click to </a:t>
            </a:r>
            <a:br>
              <a:rPr lang="en-US" sz="1600"/>
            </a:br>
            <a:r>
              <a:rPr lang="en-US" sz="1600"/>
              <a:t>insert image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1626C10-7D6F-0E38-E545-63C284E416D4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4814351" y="1517055"/>
            <a:ext cx="6697133" cy="5088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endParaRPr lang="en-GB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94C12574-E006-F3B9-BAF4-B6B5CFA61525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4814351" y="2152424"/>
            <a:ext cx="6697133" cy="3980131"/>
          </a:xfrm>
          <a:prstGeom prst="rect">
            <a:avLst/>
          </a:prstGeom>
        </p:spPr>
        <p:txBody>
          <a:bodyPr/>
          <a:lstStyle/>
          <a:p>
            <a:pPr lvl="0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4220934"/>
      </p:ext>
    </p:extLst>
  </p:cSld>
  <p:clrMapOvr>
    <a:masterClrMapping/>
  </p:clrMapOvr>
  <p:transition>
    <p:push dir="u"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with text_cy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59A415F-C5E1-937B-581F-734F98D9AFE0}"/>
              </a:ext>
            </a:extLst>
          </p:cNvPr>
          <p:cNvSpPr/>
          <p:nvPr userDrawn="1"/>
        </p:nvSpPr>
        <p:spPr>
          <a:xfrm>
            <a:off x="0" y="0"/>
            <a:ext cx="12192000" cy="1229801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9" name="Right Triangle 8">
            <a:extLst>
              <a:ext uri="{FF2B5EF4-FFF2-40B4-BE49-F238E27FC236}">
                <a16:creationId xmlns:a16="http://schemas.microsoft.com/office/drawing/2014/main" id="{82563D19-4D89-55A8-7164-6B76A2F4E5D8}"/>
              </a:ext>
            </a:extLst>
          </p:cNvPr>
          <p:cNvSpPr/>
          <p:nvPr userDrawn="1"/>
        </p:nvSpPr>
        <p:spPr>
          <a:xfrm rot="16200000">
            <a:off x="10820368" y="5481236"/>
            <a:ext cx="1382233" cy="1382233"/>
          </a:xfrm>
          <a:prstGeom prst="rtTriangle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Picture Placeholder 5">
            <a:extLst>
              <a:ext uri="{FF2B5EF4-FFF2-40B4-BE49-F238E27FC236}">
                <a16:creationId xmlns:a16="http://schemas.microsoft.com/office/drawing/2014/main" id="{AC82A70C-5B52-1F98-4B67-0ACB568CE28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91075" y="1522612"/>
            <a:ext cx="3532181" cy="477401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>
            <a:lvl1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image</a:t>
            </a:r>
            <a:endParaRPr lang="en-AU"/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B0275F17-91F8-BDA0-7BC3-C3A4043A61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1075" y="292556"/>
            <a:ext cx="10809851" cy="655289"/>
          </a:xfrm>
          <a:prstGeom prst="rect">
            <a:avLst/>
          </a:prstGeom>
        </p:spPr>
        <p:txBody>
          <a:bodyPr lIns="0" anchor="ctr"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Slide header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094C527E-C32A-2C01-D341-A75E86DBE899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4798991" y="1517055"/>
            <a:ext cx="6697133" cy="5088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endParaRPr lang="en-GB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9881807F-BA07-EF32-1EF5-612A0C022FBB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4814351" y="2152424"/>
            <a:ext cx="6697133" cy="3980131"/>
          </a:xfrm>
          <a:prstGeom prst="rect">
            <a:avLst/>
          </a:prstGeom>
        </p:spPr>
        <p:txBody>
          <a:bodyPr/>
          <a:lstStyle/>
          <a:p>
            <a:pPr lvl="0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3187223"/>
      </p:ext>
    </p:extLst>
  </p:cSld>
  <p:clrMapOvr>
    <a:masterClrMapping/>
  </p:clrMapOvr>
  <p:transition>
    <p:push dir="u"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with text_cy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4FEC33A-81D1-CBFB-7890-F40393AE9A87}"/>
              </a:ext>
            </a:extLst>
          </p:cNvPr>
          <p:cNvSpPr/>
          <p:nvPr userDrawn="1"/>
        </p:nvSpPr>
        <p:spPr>
          <a:xfrm>
            <a:off x="0" y="0"/>
            <a:ext cx="12192000" cy="1229801"/>
          </a:xfrm>
          <a:prstGeom prst="rect">
            <a:avLst/>
          </a:prstGeom>
          <a:gradFill flip="none" rotWithShape="1">
            <a:gsLst>
              <a:gs pos="44000">
                <a:schemeClr val="tx2"/>
              </a:gs>
              <a:gs pos="100000">
                <a:schemeClr val="accent3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5" name="Right Triangle 4">
            <a:extLst>
              <a:ext uri="{FF2B5EF4-FFF2-40B4-BE49-F238E27FC236}">
                <a16:creationId xmlns:a16="http://schemas.microsoft.com/office/drawing/2014/main" id="{EC517922-5642-A54D-8480-DEF936F138F8}"/>
              </a:ext>
            </a:extLst>
          </p:cNvPr>
          <p:cNvSpPr/>
          <p:nvPr userDrawn="1"/>
        </p:nvSpPr>
        <p:spPr>
          <a:xfrm rot="16200000">
            <a:off x="10820368" y="5481236"/>
            <a:ext cx="1382233" cy="1382233"/>
          </a:xfrm>
          <a:prstGeom prst="rtTriangle">
            <a:avLst/>
          </a:prstGeom>
          <a:gradFill>
            <a:gsLst>
              <a:gs pos="27000">
                <a:schemeClr val="tx2"/>
              </a:gs>
              <a:gs pos="100000">
                <a:schemeClr val="accent3"/>
              </a:gs>
            </a:gsLst>
            <a:lin ang="0" scaled="1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Picture Placeholder 5">
            <a:extLst>
              <a:ext uri="{FF2B5EF4-FFF2-40B4-BE49-F238E27FC236}">
                <a16:creationId xmlns:a16="http://schemas.microsoft.com/office/drawing/2014/main" id="{AC82A70C-5B52-1F98-4B67-0ACB568CE28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91075" y="1522612"/>
            <a:ext cx="3532181" cy="477401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>
            <a:lvl1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image</a:t>
            </a:r>
            <a:endParaRPr lang="en-AU"/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B0275F17-91F8-BDA0-7BC3-C3A4043A61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1075" y="292556"/>
            <a:ext cx="10809851" cy="655289"/>
          </a:xfrm>
          <a:prstGeom prst="rect">
            <a:avLst/>
          </a:prstGeom>
        </p:spPr>
        <p:txBody>
          <a:bodyPr lIns="0" anchor="ctr"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Slide header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094C527E-C32A-2C01-D341-A75E86DBE899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4798991" y="1517055"/>
            <a:ext cx="6697133" cy="5088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endParaRPr lang="en-GB"/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3413B353-8CF3-96C8-CAD4-BB15F6AA0539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4814351" y="2152424"/>
            <a:ext cx="6697133" cy="3980131"/>
          </a:xfrm>
          <a:prstGeom prst="rect">
            <a:avLst/>
          </a:prstGeom>
        </p:spPr>
        <p:txBody>
          <a:bodyPr/>
          <a:lstStyle/>
          <a:p>
            <a:pPr lvl="0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8859104"/>
      </p:ext>
    </p:extLst>
  </p:cSld>
  <p:clrMapOvr>
    <a:masterClrMapping/>
  </p:clrMapOvr>
  <p:transition>
    <p:push dir="u"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rows_cy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ight Triangle 22">
            <a:extLst>
              <a:ext uri="{FF2B5EF4-FFF2-40B4-BE49-F238E27FC236}">
                <a16:creationId xmlns:a16="http://schemas.microsoft.com/office/drawing/2014/main" id="{61EF2550-8A36-7396-FF68-15DD1184CFA5}"/>
              </a:ext>
            </a:extLst>
          </p:cNvPr>
          <p:cNvSpPr/>
          <p:nvPr userDrawn="1"/>
        </p:nvSpPr>
        <p:spPr>
          <a:xfrm rot="16200000">
            <a:off x="10820368" y="5481236"/>
            <a:ext cx="1382233" cy="1382233"/>
          </a:xfrm>
          <a:prstGeom prst="rtTriangle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2C550F0-0BF2-FA9A-AB0E-4214DAFF3BFE}"/>
              </a:ext>
            </a:extLst>
          </p:cNvPr>
          <p:cNvSpPr/>
          <p:nvPr userDrawn="1"/>
        </p:nvSpPr>
        <p:spPr>
          <a:xfrm>
            <a:off x="0" y="0"/>
            <a:ext cx="12192000" cy="1229801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5" name="Picture Placeholder 5">
            <a:extLst>
              <a:ext uri="{FF2B5EF4-FFF2-40B4-BE49-F238E27FC236}">
                <a16:creationId xmlns:a16="http://schemas.microsoft.com/office/drawing/2014/main" id="{9F7FABC1-CE14-4CCC-987F-F5E34301151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73703" y="1536876"/>
            <a:ext cx="1209524" cy="120178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>
            <a:lvl1pPr>
              <a:defRPr sz="1333"/>
            </a:lvl1pPr>
          </a:lstStyle>
          <a:p>
            <a:endParaRPr lang="en-AU"/>
          </a:p>
        </p:txBody>
      </p:sp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71684342-CF3C-45A7-3070-D418CCA0FF6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73701" y="3166773"/>
            <a:ext cx="1209524" cy="120178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>
            <a:lvl1pPr>
              <a:defRPr sz="1333"/>
            </a:lvl1pPr>
          </a:lstStyle>
          <a:p>
            <a:endParaRPr lang="en-AU"/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268BAE1D-E12B-31DD-3BC9-68B101712351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73703" y="4834479"/>
            <a:ext cx="1209524" cy="120178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>
            <a:lvl1pPr>
              <a:defRPr sz="1333"/>
            </a:lvl1pPr>
          </a:lstStyle>
          <a:p>
            <a:endParaRPr lang="en-AU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2FDFC9FD-4093-CB7E-52FE-B54D8FFC4EB4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2458956" y="2168140"/>
            <a:ext cx="9041967" cy="662400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2400" b="0" i="0" baseline="0">
                <a:solidFill>
                  <a:schemeClr val="tx1"/>
                </a:solidFill>
                <a:latin typeface="+mn-lt"/>
              </a:defRPr>
            </a:lvl1pPr>
            <a:lvl2pPr>
              <a:defRPr>
                <a:latin typeface="Montserrat Light" panose="00000400000000000000" pitchFamily="50" charset="0"/>
              </a:defRPr>
            </a:lvl2pPr>
            <a:lvl3pPr>
              <a:defRPr>
                <a:latin typeface="Montserrat Light" panose="00000400000000000000" pitchFamily="50" charset="0"/>
              </a:defRPr>
            </a:lvl3pPr>
            <a:lvl4pPr>
              <a:defRPr>
                <a:latin typeface="Montserrat Light" panose="00000400000000000000" pitchFamily="50" charset="0"/>
              </a:defRPr>
            </a:lvl4pPr>
            <a:lvl5pPr>
              <a:defRPr>
                <a:latin typeface="Montserrat Light" panose="00000400000000000000" pitchFamily="50" charset="0"/>
              </a:defRPr>
            </a:lvl5pPr>
          </a:lstStyle>
          <a:p>
            <a:pPr lvl="0"/>
            <a:endParaRPr lang="en-US"/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D96A82C1-D85E-85F4-9525-FC74377121FB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2458957" y="1522357"/>
            <a:ext cx="9041967" cy="5088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endParaRPr lang="en-GB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9A0584C5-4FD4-2AE0-1E4D-A3A14DCF1C4B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2458955" y="3815879"/>
            <a:ext cx="9041967" cy="662400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2400" b="0" i="0" baseline="0">
                <a:solidFill>
                  <a:schemeClr val="tx1"/>
                </a:solidFill>
                <a:latin typeface="+mn-lt"/>
              </a:defRPr>
            </a:lvl1pPr>
            <a:lvl2pPr>
              <a:defRPr>
                <a:latin typeface="Montserrat Light" panose="00000400000000000000" pitchFamily="50" charset="0"/>
              </a:defRPr>
            </a:lvl2pPr>
            <a:lvl3pPr>
              <a:defRPr>
                <a:latin typeface="Montserrat Light" panose="00000400000000000000" pitchFamily="50" charset="0"/>
              </a:defRPr>
            </a:lvl3pPr>
            <a:lvl4pPr>
              <a:defRPr>
                <a:latin typeface="Montserrat Light" panose="00000400000000000000" pitchFamily="50" charset="0"/>
              </a:defRPr>
            </a:lvl4pPr>
            <a:lvl5pPr>
              <a:defRPr>
                <a:latin typeface="Montserrat Light" panose="00000400000000000000" pitchFamily="50" charset="0"/>
              </a:defRPr>
            </a:lvl5pPr>
          </a:lstStyle>
          <a:p>
            <a:pPr lvl="0"/>
            <a:endParaRPr lang="en-US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7AE52E03-744C-65AE-621A-A897C6099A40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2458956" y="3170096"/>
            <a:ext cx="9041967" cy="5088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endParaRPr lang="en-GB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429B1254-4F40-5523-1A88-E6BB60F738BF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2458953" y="5463617"/>
            <a:ext cx="9041967" cy="664373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2400" b="0" i="0" baseline="0">
                <a:solidFill>
                  <a:schemeClr val="tx1"/>
                </a:solidFill>
                <a:latin typeface="+mn-lt"/>
              </a:defRPr>
            </a:lvl1pPr>
            <a:lvl2pPr>
              <a:defRPr>
                <a:latin typeface="Montserrat Light" panose="00000400000000000000" pitchFamily="50" charset="0"/>
              </a:defRPr>
            </a:lvl2pPr>
            <a:lvl3pPr>
              <a:defRPr>
                <a:latin typeface="Montserrat Light" panose="00000400000000000000" pitchFamily="50" charset="0"/>
              </a:defRPr>
            </a:lvl3pPr>
            <a:lvl4pPr>
              <a:defRPr>
                <a:latin typeface="Montserrat Light" panose="00000400000000000000" pitchFamily="50" charset="0"/>
              </a:defRPr>
            </a:lvl4pPr>
            <a:lvl5pPr>
              <a:defRPr>
                <a:latin typeface="Montserrat Light" panose="00000400000000000000" pitchFamily="50" charset="0"/>
              </a:defRPr>
            </a:lvl5pPr>
          </a:lstStyle>
          <a:p>
            <a:pPr lvl="0"/>
            <a:endParaRPr lang="en-US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F170D2BD-E6ED-32F6-E1B7-A67641F3C902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2458955" y="4817835"/>
            <a:ext cx="9041967" cy="5088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endParaRPr lang="en-GB"/>
          </a:p>
        </p:txBody>
      </p:sp>
      <p:sp>
        <p:nvSpPr>
          <p:cNvPr id="2" name="Title 13">
            <a:extLst>
              <a:ext uri="{FF2B5EF4-FFF2-40B4-BE49-F238E27FC236}">
                <a16:creationId xmlns:a16="http://schemas.microsoft.com/office/drawing/2014/main" id="{A277394F-83D1-4D56-802C-E926E6FF0B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1075" y="292556"/>
            <a:ext cx="10809851" cy="655289"/>
          </a:xfrm>
          <a:prstGeom prst="rect">
            <a:avLst/>
          </a:prstGeom>
        </p:spPr>
        <p:txBody>
          <a:bodyPr lIns="0" anchor="ctr"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Slide header</a:t>
            </a:r>
          </a:p>
        </p:txBody>
      </p:sp>
    </p:spTree>
    <p:extLst>
      <p:ext uri="{BB962C8B-B14F-4D97-AF65-F5344CB8AC3E}">
        <p14:creationId xmlns:p14="http://schemas.microsoft.com/office/powerpoint/2010/main" val="735772726"/>
      </p:ext>
    </p:extLst>
  </p:cSld>
  <p:clrMapOvr>
    <a:masterClrMapping/>
  </p:clrMapOvr>
  <p:transition>
    <p:push dir="u"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ree rows_cy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DC9B3BA-3C3A-4332-C3A3-F1A4FB8281C9}"/>
              </a:ext>
            </a:extLst>
          </p:cNvPr>
          <p:cNvSpPr/>
          <p:nvPr userDrawn="1"/>
        </p:nvSpPr>
        <p:spPr>
          <a:xfrm>
            <a:off x="0" y="0"/>
            <a:ext cx="12192000" cy="1229801"/>
          </a:xfrm>
          <a:prstGeom prst="rect">
            <a:avLst/>
          </a:prstGeom>
          <a:gradFill flip="none" rotWithShape="1">
            <a:gsLst>
              <a:gs pos="44000">
                <a:schemeClr val="tx2"/>
              </a:gs>
              <a:gs pos="100000">
                <a:schemeClr val="accent3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9" name="Right Triangle 8">
            <a:extLst>
              <a:ext uri="{FF2B5EF4-FFF2-40B4-BE49-F238E27FC236}">
                <a16:creationId xmlns:a16="http://schemas.microsoft.com/office/drawing/2014/main" id="{7701EB04-48EC-B8A7-4275-9021E3275004}"/>
              </a:ext>
            </a:extLst>
          </p:cNvPr>
          <p:cNvSpPr/>
          <p:nvPr userDrawn="1"/>
        </p:nvSpPr>
        <p:spPr>
          <a:xfrm rot="16200000">
            <a:off x="10820368" y="5481236"/>
            <a:ext cx="1382233" cy="1382233"/>
          </a:xfrm>
          <a:prstGeom prst="rtTriangle">
            <a:avLst/>
          </a:prstGeom>
          <a:gradFill>
            <a:gsLst>
              <a:gs pos="27000">
                <a:schemeClr val="tx2"/>
              </a:gs>
              <a:gs pos="100000">
                <a:schemeClr val="accent3"/>
              </a:gs>
            </a:gsLst>
            <a:lin ang="0" scaled="1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Picture Placeholder 5">
            <a:extLst>
              <a:ext uri="{FF2B5EF4-FFF2-40B4-BE49-F238E27FC236}">
                <a16:creationId xmlns:a16="http://schemas.microsoft.com/office/drawing/2014/main" id="{9F7FABC1-CE14-4CCC-987F-F5E34301151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73703" y="1536876"/>
            <a:ext cx="1209524" cy="120178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>
            <a:lvl1pPr>
              <a:defRPr sz="1333"/>
            </a:lvl1pPr>
          </a:lstStyle>
          <a:p>
            <a:endParaRPr lang="en-AU"/>
          </a:p>
        </p:txBody>
      </p:sp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71684342-CF3C-45A7-3070-D418CCA0FF6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73701" y="3166773"/>
            <a:ext cx="1209524" cy="120178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>
            <a:lvl1pPr>
              <a:defRPr sz="1333"/>
            </a:lvl1pPr>
          </a:lstStyle>
          <a:p>
            <a:endParaRPr lang="en-AU"/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268BAE1D-E12B-31DD-3BC9-68B101712351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73703" y="4834479"/>
            <a:ext cx="1209524" cy="120178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>
            <a:lvl1pPr>
              <a:defRPr sz="1333"/>
            </a:lvl1pPr>
          </a:lstStyle>
          <a:p>
            <a:endParaRPr lang="en-AU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2FDFC9FD-4093-CB7E-52FE-B54D8FFC4EB4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2458956" y="2168140"/>
            <a:ext cx="9041967" cy="662400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2400" b="0" i="0" baseline="0">
                <a:solidFill>
                  <a:schemeClr val="tx1"/>
                </a:solidFill>
                <a:latin typeface="+mn-lt"/>
              </a:defRPr>
            </a:lvl1pPr>
            <a:lvl2pPr>
              <a:defRPr>
                <a:latin typeface="Montserrat Light" panose="00000400000000000000" pitchFamily="50" charset="0"/>
              </a:defRPr>
            </a:lvl2pPr>
            <a:lvl3pPr>
              <a:defRPr>
                <a:latin typeface="Montserrat Light" panose="00000400000000000000" pitchFamily="50" charset="0"/>
              </a:defRPr>
            </a:lvl3pPr>
            <a:lvl4pPr>
              <a:defRPr>
                <a:latin typeface="Montserrat Light" panose="00000400000000000000" pitchFamily="50" charset="0"/>
              </a:defRPr>
            </a:lvl4pPr>
            <a:lvl5pPr>
              <a:defRPr>
                <a:latin typeface="Montserrat Light" panose="00000400000000000000" pitchFamily="50" charset="0"/>
              </a:defRPr>
            </a:lvl5pPr>
          </a:lstStyle>
          <a:p>
            <a:pPr lvl="0"/>
            <a:endParaRPr lang="en-US"/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D96A82C1-D85E-85F4-9525-FC74377121FB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2458957" y="1522357"/>
            <a:ext cx="9041967" cy="5088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endParaRPr lang="en-GB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9A0584C5-4FD4-2AE0-1E4D-A3A14DCF1C4B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2458955" y="3815879"/>
            <a:ext cx="9041967" cy="662400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2400" b="0" i="0" baseline="0">
                <a:solidFill>
                  <a:schemeClr val="tx1"/>
                </a:solidFill>
                <a:latin typeface="+mn-lt"/>
              </a:defRPr>
            </a:lvl1pPr>
            <a:lvl2pPr>
              <a:defRPr>
                <a:latin typeface="Montserrat Light" panose="00000400000000000000" pitchFamily="50" charset="0"/>
              </a:defRPr>
            </a:lvl2pPr>
            <a:lvl3pPr>
              <a:defRPr>
                <a:latin typeface="Montserrat Light" panose="00000400000000000000" pitchFamily="50" charset="0"/>
              </a:defRPr>
            </a:lvl3pPr>
            <a:lvl4pPr>
              <a:defRPr>
                <a:latin typeface="Montserrat Light" panose="00000400000000000000" pitchFamily="50" charset="0"/>
              </a:defRPr>
            </a:lvl4pPr>
            <a:lvl5pPr>
              <a:defRPr>
                <a:latin typeface="Montserrat Light" panose="00000400000000000000" pitchFamily="50" charset="0"/>
              </a:defRPr>
            </a:lvl5pPr>
          </a:lstStyle>
          <a:p>
            <a:pPr lvl="0"/>
            <a:endParaRPr lang="en-US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7AE52E03-744C-65AE-621A-A897C6099A40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2458956" y="3170096"/>
            <a:ext cx="9041967" cy="5088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endParaRPr lang="en-GB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429B1254-4F40-5523-1A88-E6BB60F738BF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2458953" y="5463617"/>
            <a:ext cx="9041967" cy="664373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2400" b="0" i="0" baseline="0">
                <a:solidFill>
                  <a:schemeClr val="tx1"/>
                </a:solidFill>
                <a:latin typeface="+mn-lt"/>
              </a:defRPr>
            </a:lvl1pPr>
            <a:lvl2pPr>
              <a:defRPr>
                <a:latin typeface="Montserrat Light" panose="00000400000000000000" pitchFamily="50" charset="0"/>
              </a:defRPr>
            </a:lvl2pPr>
            <a:lvl3pPr>
              <a:defRPr>
                <a:latin typeface="Montserrat Light" panose="00000400000000000000" pitchFamily="50" charset="0"/>
              </a:defRPr>
            </a:lvl3pPr>
            <a:lvl4pPr>
              <a:defRPr>
                <a:latin typeface="Montserrat Light" panose="00000400000000000000" pitchFamily="50" charset="0"/>
              </a:defRPr>
            </a:lvl4pPr>
            <a:lvl5pPr>
              <a:defRPr>
                <a:latin typeface="Montserrat Light" panose="00000400000000000000" pitchFamily="50" charset="0"/>
              </a:defRPr>
            </a:lvl5pPr>
          </a:lstStyle>
          <a:p>
            <a:pPr lvl="0"/>
            <a:endParaRPr lang="en-US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F170D2BD-E6ED-32F6-E1B7-A67641F3C902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2458955" y="4817835"/>
            <a:ext cx="9041967" cy="5088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endParaRPr lang="en-GB"/>
          </a:p>
        </p:txBody>
      </p:sp>
      <p:sp>
        <p:nvSpPr>
          <p:cNvPr id="13" name="Title 13">
            <a:extLst>
              <a:ext uri="{FF2B5EF4-FFF2-40B4-BE49-F238E27FC236}">
                <a16:creationId xmlns:a16="http://schemas.microsoft.com/office/drawing/2014/main" id="{0980BBAD-5AA2-E8A4-250D-350A452631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1075" y="292556"/>
            <a:ext cx="10809851" cy="655289"/>
          </a:xfrm>
          <a:prstGeom prst="rect">
            <a:avLst/>
          </a:prstGeom>
        </p:spPr>
        <p:txBody>
          <a:bodyPr lIns="0" anchor="ctr"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Slide header</a:t>
            </a:r>
          </a:p>
        </p:txBody>
      </p:sp>
    </p:spTree>
    <p:extLst>
      <p:ext uri="{BB962C8B-B14F-4D97-AF65-F5344CB8AC3E}">
        <p14:creationId xmlns:p14="http://schemas.microsoft.com/office/powerpoint/2010/main" val="2689521286"/>
      </p:ext>
    </p:extLst>
  </p:cSld>
  <p:clrMapOvr>
    <a:masterClrMapping/>
  </p:clrMapOvr>
  <p:transition>
    <p:push dir="u"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/statistic + text_cy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DAAC86E-EEC1-3721-FF6E-EAAF32DB307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6096000" cy="6859899"/>
          </a:xfrm>
          <a:prstGeom prst="rect">
            <a:avLst/>
          </a:prstGeom>
        </p:spPr>
      </p:pic>
      <p:sp>
        <p:nvSpPr>
          <p:cNvPr id="16" name="Right Triangle 15">
            <a:extLst>
              <a:ext uri="{FF2B5EF4-FFF2-40B4-BE49-F238E27FC236}">
                <a16:creationId xmlns:a16="http://schemas.microsoft.com/office/drawing/2014/main" id="{D95D5DA1-D7EF-12FE-0C7C-5C1A2F5B1552}"/>
              </a:ext>
            </a:extLst>
          </p:cNvPr>
          <p:cNvSpPr/>
          <p:nvPr userDrawn="1"/>
        </p:nvSpPr>
        <p:spPr>
          <a:xfrm rot="5400000" flipH="1">
            <a:off x="0" y="3978000"/>
            <a:ext cx="2880000" cy="2880000"/>
          </a:xfrm>
          <a:prstGeom prst="rtTriangle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Text Placeholder 18">
            <a:extLst>
              <a:ext uri="{FF2B5EF4-FFF2-40B4-BE49-F238E27FC236}">
                <a16:creationId xmlns:a16="http://schemas.microsoft.com/office/drawing/2014/main" id="{2800D770-8DC5-BDDE-0BA8-9351273A489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91072" y="5574240"/>
            <a:ext cx="1530156" cy="553561"/>
          </a:xfrm>
          <a:prstGeom prst="rect">
            <a:avLst/>
          </a:prstGeom>
        </p:spPr>
        <p:txBody>
          <a:bodyPr wrap="none" lIns="0" anchor="ctr" anchorCtr="0">
            <a:noAutofit/>
          </a:bodyPr>
          <a:lstStyle>
            <a:lvl1pPr algn="l">
              <a:spcBef>
                <a:spcPts val="0"/>
              </a:spcBef>
              <a:defRPr sz="2667" b="1" i="0">
                <a:solidFill>
                  <a:schemeClr val="bg1"/>
                </a:solidFill>
                <a:latin typeface="+mn-lt"/>
              </a:defRPr>
            </a:lvl1pPr>
            <a:lvl2pPr>
              <a:defRPr sz="3200">
                <a:solidFill>
                  <a:schemeClr val="bg1"/>
                </a:solidFill>
                <a:latin typeface="Montserrat SemiBold" panose="00000700000000000000" pitchFamily="50" charset="0"/>
              </a:defRPr>
            </a:lvl2pPr>
            <a:lvl3pPr>
              <a:defRPr sz="3200">
                <a:solidFill>
                  <a:schemeClr val="bg1"/>
                </a:solidFill>
                <a:latin typeface="Montserrat SemiBold" panose="00000700000000000000" pitchFamily="50" charset="0"/>
              </a:defRPr>
            </a:lvl3pPr>
            <a:lvl4pPr>
              <a:defRPr sz="3200">
                <a:solidFill>
                  <a:schemeClr val="bg1"/>
                </a:solidFill>
                <a:latin typeface="Montserrat SemiBold" panose="00000700000000000000" pitchFamily="50" charset="0"/>
              </a:defRPr>
            </a:lvl4pPr>
            <a:lvl5pPr>
              <a:defRPr sz="3200">
                <a:solidFill>
                  <a:schemeClr val="bg1"/>
                </a:solidFill>
                <a:latin typeface="Montserrat SemiBold" panose="00000700000000000000" pitchFamily="50" charset="0"/>
              </a:defRPr>
            </a:lvl5pPr>
          </a:lstStyle>
          <a:p>
            <a:pPr lvl="0"/>
            <a:r>
              <a:rPr lang="en-US"/>
              <a:t>+8%</a:t>
            </a:r>
            <a:endParaRPr lang="en-AU"/>
          </a:p>
        </p:txBody>
      </p:sp>
      <p:sp>
        <p:nvSpPr>
          <p:cNvPr id="28" name="Text Placeholder 18">
            <a:extLst>
              <a:ext uri="{FF2B5EF4-FFF2-40B4-BE49-F238E27FC236}">
                <a16:creationId xmlns:a16="http://schemas.microsoft.com/office/drawing/2014/main" id="{05DE589C-905B-23E7-B617-E0A84D3450B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91073" y="6129919"/>
            <a:ext cx="1530157" cy="172403"/>
          </a:xfrm>
          <a:prstGeom prst="rect">
            <a:avLst/>
          </a:prstGeom>
        </p:spPr>
        <p:txBody>
          <a:bodyPr lIns="0" anchor="ctr">
            <a:noAutofit/>
          </a:bodyPr>
          <a:lstStyle>
            <a:lvl1pPr algn="l">
              <a:spcBef>
                <a:spcPts val="0"/>
              </a:spcBef>
              <a:defRPr sz="1867" b="0" i="0">
                <a:solidFill>
                  <a:schemeClr val="bg1"/>
                </a:solidFill>
                <a:latin typeface="+mn-lt"/>
              </a:defRPr>
            </a:lvl1pPr>
            <a:lvl2pPr>
              <a:defRPr sz="3200">
                <a:solidFill>
                  <a:schemeClr val="bg1"/>
                </a:solidFill>
                <a:latin typeface="Montserrat SemiBold" panose="00000700000000000000" pitchFamily="50" charset="0"/>
              </a:defRPr>
            </a:lvl2pPr>
            <a:lvl3pPr>
              <a:defRPr sz="3200">
                <a:solidFill>
                  <a:schemeClr val="bg1"/>
                </a:solidFill>
                <a:latin typeface="Montserrat SemiBold" panose="00000700000000000000" pitchFamily="50" charset="0"/>
              </a:defRPr>
            </a:lvl3pPr>
            <a:lvl4pPr>
              <a:defRPr sz="3200">
                <a:solidFill>
                  <a:schemeClr val="bg1"/>
                </a:solidFill>
                <a:latin typeface="Montserrat SemiBold" panose="00000700000000000000" pitchFamily="50" charset="0"/>
              </a:defRPr>
            </a:lvl4pPr>
            <a:lvl5pPr>
              <a:defRPr sz="3200">
                <a:solidFill>
                  <a:schemeClr val="bg1"/>
                </a:solidFill>
                <a:latin typeface="Montserrat SemiBold" panose="00000700000000000000" pitchFamily="50" charset="0"/>
              </a:defRPr>
            </a:lvl5pPr>
          </a:lstStyle>
          <a:p>
            <a:pPr lvl="0"/>
            <a:r>
              <a:rPr lang="en-US"/>
              <a:t>Growth</a:t>
            </a:r>
            <a:endParaRPr lang="en-AU"/>
          </a:p>
        </p:txBody>
      </p:sp>
      <p:sp>
        <p:nvSpPr>
          <p:cNvPr id="9" name="Title 13">
            <a:extLst>
              <a:ext uri="{FF2B5EF4-FFF2-40B4-BE49-F238E27FC236}">
                <a16:creationId xmlns:a16="http://schemas.microsoft.com/office/drawing/2014/main" id="{C4ACB6E1-E88B-9542-037C-C9DC94D67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1733" y="287255"/>
            <a:ext cx="4829192" cy="655289"/>
          </a:xfrm>
          <a:prstGeom prst="rect">
            <a:avLst/>
          </a:prstGeom>
        </p:spPr>
        <p:txBody>
          <a:bodyPr lIns="0" anchor="ctr">
            <a:noAutofit/>
          </a:bodyPr>
          <a:lstStyle>
            <a:lvl1pPr algn="l">
              <a:defRPr sz="3200" cap="none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0" name="Content Placeholder 10">
            <a:extLst>
              <a:ext uri="{FF2B5EF4-FFF2-40B4-BE49-F238E27FC236}">
                <a16:creationId xmlns:a16="http://schemas.microsoft.com/office/drawing/2014/main" id="{EA56146C-5832-B863-3928-EDA125C7349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671733" y="1517055"/>
            <a:ext cx="4829192" cy="478526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0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8164219"/>
      </p:ext>
    </p:extLst>
  </p:cSld>
  <p:clrMapOvr>
    <a:masterClrMapping/>
  </p:clrMapOvr>
  <p:transition>
    <p:push dir="u"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/statistic + text_gradi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DAAC86E-EEC1-3721-FF6E-EAAF32DB307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6096000" cy="6859899"/>
          </a:xfrm>
          <a:prstGeom prst="rect">
            <a:avLst/>
          </a:prstGeom>
        </p:spPr>
      </p:pic>
      <p:sp>
        <p:nvSpPr>
          <p:cNvPr id="16" name="Right Triangle 15">
            <a:extLst>
              <a:ext uri="{FF2B5EF4-FFF2-40B4-BE49-F238E27FC236}">
                <a16:creationId xmlns:a16="http://schemas.microsoft.com/office/drawing/2014/main" id="{D95D5DA1-D7EF-12FE-0C7C-5C1A2F5B1552}"/>
              </a:ext>
            </a:extLst>
          </p:cNvPr>
          <p:cNvSpPr/>
          <p:nvPr userDrawn="1"/>
        </p:nvSpPr>
        <p:spPr>
          <a:xfrm rot="5400000" flipH="1">
            <a:off x="0" y="3978000"/>
            <a:ext cx="2880000" cy="2880000"/>
          </a:xfrm>
          <a:prstGeom prst="rtTriangle">
            <a:avLst/>
          </a:prstGeom>
          <a:gradFill>
            <a:gsLst>
              <a:gs pos="0">
                <a:schemeClr val="accent3"/>
              </a:gs>
              <a:gs pos="100000">
                <a:schemeClr val="tx2"/>
              </a:gs>
            </a:gsLst>
            <a:lin ang="10800000" scaled="1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Text Placeholder 18">
            <a:extLst>
              <a:ext uri="{FF2B5EF4-FFF2-40B4-BE49-F238E27FC236}">
                <a16:creationId xmlns:a16="http://schemas.microsoft.com/office/drawing/2014/main" id="{2800D770-8DC5-BDDE-0BA8-9351273A489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91072" y="5574240"/>
            <a:ext cx="1530156" cy="553561"/>
          </a:xfrm>
          <a:prstGeom prst="rect">
            <a:avLst/>
          </a:prstGeom>
        </p:spPr>
        <p:txBody>
          <a:bodyPr wrap="none" lIns="0" anchor="ctr" anchorCtr="0">
            <a:noAutofit/>
          </a:bodyPr>
          <a:lstStyle>
            <a:lvl1pPr algn="l">
              <a:spcBef>
                <a:spcPts val="0"/>
              </a:spcBef>
              <a:defRPr sz="2667" b="1" i="0">
                <a:solidFill>
                  <a:schemeClr val="bg1"/>
                </a:solidFill>
                <a:latin typeface="+mn-lt"/>
              </a:defRPr>
            </a:lvl1pPr>
            <a:lvl2pPr>
              <a:defRPr sz="3200">
                <a:solidFill>
                  <a:schemeClr val="bg1"/>
                </a:solidFill>
                <a:latin typeface="Montserrat SemiBold" panose="00000700000000000000" pitchFamily="50" charset="0"/>
              </a:defRPr>
            </a:lvl2pPr>
            <a:lvl3pPr>
              <a:defRPr sz="3200">
                <a:solidFill>
                  <a:schemeClr val="bg1"/>
                </a:solidFill>
                <a:latin typeface="Montserrat SemiBold" panose="00000700000000000000" pitchFamily="50" charset="0"/>
              </a:defRPr>
            </a:lvl3pPr>
            <a:lvl4pPr>
              <a:defRPr sz="3200">
                <a:solidFill>
                  <a:schemeClr val="bg1"/>
                </a:solidFill>
                <a:latin typeface="Montserrat SemiBold" panose="00000700000000000000" pitchFamily="50" charset="0"/>
              </a:defRPr>
            </a:lvl4pPr>
            <a:lvl5pPr>
              <a:defRPr sz="3200">
                <a:solidFill>
                  <a:schemeClr val="bg1"/>
                </a:solidFill>
                <a:latin typeface="Montserrat SemiBold" panose="00000700000000000000" pitchFamily="50" charset="0"/>
              </a:defRPr>
            </a:lvl5pPr>
          </a:lstStyle>
          <a:p>
            <a:pPr lvl="0"/>
            <a:r>
              <a:rPr lang="en-US"/>
              <a:t>+8%</a:t>
            </a:r>
            <a:endParaRPr lang="en-AU"/>
          </a:p>
        </p:txBody>
      </p:sp>
      <p:sp>
        <p:nvSpPr>
          <p:cNvPr id="28" name="Text Placeholder 18">
            <a:extLst>
              <a:ext uri="{FF2B5EF4-FFF2-40B4-BE49-F238E27FC236}">
                <a16:creationId xmlns:a16="http://schemas.microsoft.com/office/drawing/2014/main" id="{05DE589C-905B-23E7-B617-E0A84D3450B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91073" y="6129919"/>
            <a:ext cx="1530157" cy="172403"/>
          </a:xfrm>
          <a:prstGeom prst="rect">
            <a:avLst/>
          </a:prstGeom>
        </p:spPr>
        <p:txBody>
          <a:bodyPr lIns="0" anchor="ctr">
            <a:noAutofit/>
          </a:bodyPr>
          <a:lstStyle>
            <a:lvl1pPr algn="l">
              <a:spcBef>
                <a:spcPts val="0"/>
              </a:spcBef>
              <a:defRPr sz="1867" b="0" i="0">
                <a:solidFill>
                  <a:schemeClr val="bg1"/>
                </a:solidFill>
                <a:latin typeface="+mn-lt"/>
              </a:defRPr>
            </a:lvl1pPr>
            <a:lvl2pPr>
              <a:defRPr sz="3200">
                <a:solidFill>
                  <a:schemeClr val="bg1"/>
                </a:solidFill>
                <a:latin typeface="Montserrat SemiBold" panose="00000700000000000000" pitchFamily="50" charset="0"/>
              </a:defRPr>
            </a:lvl2pPr>
            <a:lvl3pPr>
              <a:defRPr sz="3200">
                <a:solidFill>
                  <a:schemeClr val="bg1"/>
                </a:solidFill>
                <a:latin typeface="Montserrat SemiBold" panose="00000700000000000000" pitchFamily="50" charset="0"/>
              </a:defRPr>
            </a:lvl3pPr>
            <a:lvl4pPr>
              <a:defRPr sz="3200">
                <a:solidFill>
                  <a:schemeClr val="bg1"/>
                </a:solidFill>
                <a:latin typeface="Montserrat SemiBold" panose="00000700000000000000" pitchFamily="50" charset="0"/>
              </a:defRPr>
            </a:lvl4pPr>
            <a:lvl5pPr>
              <a:defRPr sz="3200">
                <a:solidFill>
                  <a:schemeClr val="bg1"/>
                </a:solidFill>
                <a:latin typeface="Montserrat SemiBold" panose="00000700000000000000" pitchFamily="50" charset="0"/>
              </a:defRPr>
            </a:lvl5pPr>
          </a:lstStyle>
          <a:p>
            <a:pPr lvl="0"/>
            <a:r>
              <a:rPr lang="en-US"/>
              <a:t>Growth</a:t>
            </a:r>
            <a:endParaRPr lang="en-AU"/>
          </a:p>
        </p:txBody>
      </p:sp>
      <p:sp>
        <p:nvSpPr>
          <p:cNvPr id="9" name="Title 13">
            <a:extLst>
              <a:ext uri="{FF2B5EF4-FFF2-40B4-BE49-F238E27FC236}">
                <a16:creationId xmlns:a16="http://schemas.microsoft.com/office/drawing/2014/main" id="{C4ACB6E1-E88B-9542-037C-C9DC94D67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1733" y="287255"/>
            <a:ext cx="4829192" cy="655289"/>
          </a:xfrm>
          <a:prstGeom prst="rect">
            <a:avLst/>
          </a:prstGeom>
        </p:spPr>
        <p:txBody>
          <a:bodyPr lIns="0" anchor="ctr">
            <a:noAutofit/>
          </a:bodyPr>
          <a:lstStyle>
            <a:lvl1pPr algn="l">
              <a:defRPr sz="3200" cap="none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0" name="Content Placeholder 10">
            <a:extLst>
              <a:ext uri="{FF2B5EF4-FFF2-40B4-BE49-F238E27FC236}">
                <a16:creationId xmlns:a16="http://schemas.microsoft.com/office/drawing/2014/main" id="{EA56146C-5832-B863-3928-EDA125C7349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671733" y="1517055"/>
            <a:ext cx="4829192" cy="478526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0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2594283"/>
      </p:ext>
    </p:extLst>
  </p:cSld>
  <p:clrMapOvr>
    <a:masterClrMapping/>
  </p:clrMapOvr>
  <p:transition>
    <p:push dir="u"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view + detail_cy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7C703638-7531-3324-D7C2-A7633D3EDC6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91075" y="1522357"/>
            <a:ext cx="6169025" cy="277820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en-AU"/>
              <a:t>Picture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9516CE0-B187-A774-0852-33139E73A965}"/>
              </a:ext>
            </a:extLst>
          </p:cNvPr>
          <p:cNvSpPr/>
          <p:nvPr userDrawn="1"/>
        </p:nvSpPr>
        <p:spPr>
          <a:xfrm>
            <a:off x="0" y="0"/>
            <a:ext cx="12192000" cy="1229801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44DB14E1-06E4-D200-DBB7-1DFFFADF0033}"/>
              </a:ext>
            </a:extLst>
          </p:cNvPr>
          <p:cNvSpPr/>
          <p:nvPr userDrawn="1"/>
        </p:nvSpPr>
        <p:spPr>
          <a:xfrm rot="16200000">
            <a:off x="10820368" y="5481236"/>
            <a:ext cx="1382233" cy="1382233"/>
          </a:xfrm>
          <a:prstGeom prst="rtTriangle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7C894A29-4375-715D-1AD7-E36274B72051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7435832" y="1522357"/>
            <a:ext cx="4065093" cy="5088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endParaRPr lang="en-GB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EEB7A35C-0BC1-DAFD-12CB-0645AEF905F1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691076" y="4437059"/>
            <a:ext cx="6169024" cy="5088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endParaRPr lang="en-GB"/>
          </a:p>
        </p:txBody>
      </p:sp>
      <p:sp>
        <p:nvSpPr>
          <p:cNvPr id="4" name="Title 13">
            <a:extLst>
              <a:ext uri="{FF2B5EF4-FFF2-40B4-BE49-F238E27FC236}">
                <a16:creationId xmlns:a16="http://schemas.microsoft.com/office/drawing/2014/main" id="{49782532-4406-464C-AC07-381CCAB5B5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1075" y="292556"/>
            <a:ext cx="10809851" cy="655289"/>
          </a:xfrm>
          <a:prstGeom prst="rect">
            <a:avLst/>
          </a:prstGeom>
        </p:spPr>
        <p:txBody>
          <a:bodyPr lIns="0" anchor="ctr"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Slide header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5490B92F-376C-1134-E16D-F6F132ED308C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7435831" y="2168139"/>
            <a:ext cx="4075652" cy="3964415"/>
          </a:xfrm>
          <a:prstGeom prst="rect">
            <a:avLst/>
          </a:prstGeom>
        </p:spPr>
        <p:txBody>
          <a:bodyPr/>
          <a:lstStyle/>
          <a:p>
            <a:pPr lvl="0"/>
            <a:endParaRPr lang="en-GB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676D509C-3A24-17BA-8385-58D913EE9275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691072" y="5082841"/>
            <a:ext cx="6169028" cy="1054105"/>
          </a:xfrm>
          <a:prstGeom prst="rect">
            <a:avLst/>
          </a:prstGeom>
        </p:spPr>
        <p:txBody>
          <a:bodyPr/>
          <a:lstStyle/>
          <a:p>
            <a:pPr lvl="0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3633144"/>
      </p:ext>
    </p:extLst>
  </p:cSld>
  <p:clrMapOvr>
    <a:masterClrMapping/>
  </p:clrMapOvr>
  <p:transition>
    <p:push dir="u"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verview + detail_cy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3A76DBE-B6CD-AFE0-6A7E-FBAD8E17E352}"/>
              </a:ext>
            </a:extLst>
          </p:cNvPr>
          <p:cNvSpPr/>
          <p:nvPr userDrawn="1"/>
        </p:nvSpPr>
        <p:spPr>
          <a:xfrm>
            <a:off x="0" y="0"/>
            <a:ext cx="12192000" cy="1229801"/>
          </a:xfrm>
          <a:prstGeom prst="rect">
            <a:avLst/>
          </a:prstGeom>
          <a:gradFill flip="none" rotWithShape="1">
            <a:gsLst>
              <a:gs pos="44000">
                <a:schemeClr val="tx2"/>
              </a:gs>
              <a:gs pos="100000">
                <a:schemeClr val="accent3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6" name="Right Triangle 5">
            <a:extLst>
              <a:ext uri="{FF2B5EF4-FFF2-40B4-BE49-F238E27FC236}">
                <a16:creationId xmlns:a16="http://schemas.microsoft.com/office/drawing/2014/main" id="{7C91E8FA-39E4-A500-307F-B9A037E53230}"/>
              </a:ext>
            </a:extLst>
          </p:cNvPr>
          <p:cNvSpPr/>
          <p:nvPr userDrawn="1"/>
        </p:nvSpPr>
        <p:spPr>
          <a:xfrm rot="16200000">
            <a:off x="10820368" y="5481236"/>
            <a:ext cx="1382233" cy="1382233"/>
          </a:xfrm>
          <a:prstGeom prst="rtTriangle">
            <a:avLst/>
          </a:prstGeom>
          <a:gradFill>
            <a:gsLst>
              <a:gs pos="27000">
                <a:schemeClr val="tx2"/>
              </a:gs>
              <a:gs pos="100000">
                <a:schemeClr val="accent3"/>
              </a:gs>
            </a:gsLst>
            <a:lin ang="0" scaled="1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7C703638-7531-3324-D7C2-A7633D3EDC6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91072" y="1522357"/>
            <a:ext cx="6169025" cy="277820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en-AU"/>
              <a:t>Picture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7C894A29-4375-715D-1AD7-E36274B72051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7435832" y="1522357"/>
            <a:ext cx="4065093" cy="5088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endParaRPr lang="en-GB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EEB7A35C-0BC1-DAFD-12CB-0645AEF905F1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691076" y="4437059"/>
            <a:ext cx="6169024" cy="5088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endParaRPr lang="en-GB"/>
          </a:p>
        </p:txBody>
      </p:sp>
      <p:sp>
        <p:nvSpPr>
          <p:cNvPr id="3" name="Title 13">
            <a:extLst>
              <a:ext uri="{FF2B5EF4-FFF2-40B4-BE49-F238E27FC236}">
                <a16:creationId xmlns:a16="http://schemas.microsoft.com/office/drawing/2014/main" id="{583291E4-9728-F6E5-C489-16DE55413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1075" y="292556"/>
            <a:ext cx="10809851" cy="655289"/>
          </a:xfrm>
          <a:prstGeom prst="rect">
            <a:avLst/>
          </a:prstGeom>
        </p:spPr>
        <p:txBody>
          <a:bodyPr lIns="0" anchor="ctr"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Slide header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F336DDB7-7EE1-E8DC-0FFE-AA7818470CB2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7435831" y="2168139"/>
            <a:ext cx="4075652" cy="3964415"/>
          </a:xfrm>
          <a:prstGeom prst="rect">
            <a:avLst/>
          </a:prstGeom>
        </p:spPr>
        <p:txBody>
          <a:bodyPr/>
          <a:lstStyle/>
          <a:p>
            <a:pPr lvl="0"/>
            <a:endParaRPr lang="en-GB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402EE7E0-858D-4D50-29C8-3E5F93CD8E58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691072" y="5082841"/>
            <a:ext cx="6169028" cy="1054105"/>
          </a:xfrm>
          <a:prstGeom prst="rect">
            <a:avLst/>
          </a:prstGeom>
        </p:spPr>
        <p:txBody>
          <a:bodyPr/>
          <a:lstStyle/>
          <a:p>
            <a:pPr lvl="0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5063157"/>
      </p:ext>
    </p:extLst>
  </p:cSld>
  <p:clrMapOvr>
    <a:masterClrMapping/>
  </p:clrMapOvr>
  <p:transition>
    <p:push dir="u"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tail + picture w/quote_cy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7C703638-7531-3324-D7C2-A7633D3EDC6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512524" y="1502419"/>
            <a:ext cx="5988403" cy="198534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en-AU"/>
              <a:t>Picture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9B907E7-5BD1-D515-08F3-8C55002F321D}"/>
              </a:ext>
            </a:extLst>
          </p:cNvPr>
          <p:cNvSpPr/>
          <p:nvPr userDrawn="1"/>
        </p:nvSpPr>
        <p:spPr>
          <a:xfrm>
            <a:off x="0" y="0"/>
            <a:ext cx="12192000" cy="1229801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13" name="Right Triangle 12">
            <a:extLst>
              <a:ext uri="{FF2B5EF4-FFF2-40B4-BE49-F238E27FC236}">
                <a16:creationId xmlns:a16="http://schemas.microsoft.com/office/drawing/2014/main" id="{E4305147-811D-54F3-365D-B2B56739D1FA}"/>
              </a:ext>
            </a:extLst>
          </p:cNvPr>
          <p:cNvSpPr/>
          <p:nvPr userDrawn="1"/>
        </p:nvSpPr>
        <p:spPr>
          <a:xfrm rot="16200000">
            <a:off x="10820368" y="5481236"/>
            <a:ext cx="1382233" cy="1382233"/>
          </a:xfrm>
          <a:prstGeom prst="rtTriangle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78DE730-5EF5-CA03-C565-5DB7DB8AB3C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91073" y="1502419"/>
            <a:ext cx="4245713" cy="5088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endParaRPr lang="en-GB"/>
          </a:p>
        </p:txBody>
      </p:sp>
      <p:sp>
        <p:nvSpPr>
          <p:cNvPr id="2" name="Title 13">
            <a:extLst>
              <a:ext uri="{FF2B5EF4-FFF2-40B4-BE49-F238E27FC236}">
                <a16:creationId xmlns:a16="http://schemas.microsoft.com/office/drawing/2014/main" id="{5D0657C2-13B6-E65F-B986-8A70DF387C9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1075" y="292556"/>
            <a:ext cx="10809851" cy="655289"/>
          </a:xfrm>
          <a:prstGeom prst="rect">
            <a:avLst/>
          </a:prstGeom>
        </p:spPr>
        <p:txBody>
          <a:bodyPr lIns="0" anchor="ctr"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Slide header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36A928C4-976C-1970-051F-80B7EB37A6FE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691072" y="2157247"/>
            <a:ext cx="4245716" cy="4037740"/>
          </a:xfrm>
          <a:prstGeom prst="rect">
            <a:avLst/>
          </a:prstGeom>
        </p:spPr>
        <p:txBody>
          <a:bodyPr/>
          <a:lstStyle/>
          <a:p>
            <a:pPr lvl="0"/>
            <a:endParaRPr lang="en-GB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0285D3C3-DD9F-EC36-7DFF-A8C63AF5F0BD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5512527" y="3633791"/>
            <a:ext cx="5988400" cy="2561197"/>
          </a:xfrm>
          <a:prstGeom prst="rect">
            <a:avLst/>
          </a:prstGeom>
        </p:spPr>
        <p:txBody>
          <a:bodyPr/>
          <a:lstStyle/>
          <a:p>
            <a:pPr lvl="0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4935215"/>
      </p:ext>
    </p:extLst>
  </p:cSld>
  <p:clrMapOvr>
    <a:masterClrMapping/>
  </p:clrMapOvr>
  <p:transition>
    <p:push dir="u"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tail + picture w/quote_cy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ACB15A6-8CFF-A941-6A50-6A70AE63E78D}"/>
              </a:ext>
            </a:extLst>
          </p:cNvPr>
          <p:cNvSpPr/>
          <p:nvPr userDrawn="1"/>
        </p:nvSpPr>
        <p:spPr>
          <a:xfrm>
            <a:off x="0" y="0"/>
            <a:ext cx="12192000" cy="1229801"/>
          </a:xfrm>
          <a:prstGeom prst="rect">
            <a:avLst/>
          </a:prstGeom>
          <a:gradFill flip="none" rotWithShape="1">
            <a:gsLst>
              <a:gs pos="44000">
                <a:schemeClr val="tx2"/>
              </a:gs>
              <a:gs pos="100000">
                <a:schemeClr val="accent4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9" name="Right Triangle 8">
            <a:extLst>
              <a:ext uri="{FF2B5EF4-FFF2-40B4-BE49-F238E27FC236}">
                <a16:creationId xmlns:a16="http://schemas.microsoft.com/office/drawing/2014/main" id="{F390A0FD-16AE-F174-33D7-533CFDD8C3C3}"/>
              </a:ext>
            </a:extLst>
          </p:cNvPr>
          <p:cNvSpPr/>
          <p:nvPr userDrawn="1"/>
        </p:nvSpPr>
        <p:spPr>
          <a:xfrm rot="16200000">
            <a:off x="10820368" y="5481236"/>
            <a:ext cx="1382233" cy="1382233"/>
          </a:xfrm>
          <a:prstGeom prst="rtTriangle">
            <a:avLst/>
          </a:prstGeom>
          <a:gradFill>
            <a:gsLst>
              <a:gs pos="27000">
                <a:schemeClr val="tx2"/>
              </a:gs>
              <a:gs pos="100000">
                <a:schemeClr val="accent3"/>
              </a:gs>
            </a:gsLst>
            <a:lin ang="0" scaled="1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7C703638-7531-3324-D7C2-A7633D3EDC6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512524" y="1502419"/>
            <a:ext cx="5988403" cy="198534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en-AU"/>
              <a:t>Picture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78DE730-5EF5-CA03-C565-5DB7DB8AB3C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91073" y="1502419"/>
            <a:ext cx="4245713" cy="5088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endParaRPr lang="en-GB"/>
          </a:p>
        </p:txBody>
      </p:sp>
      <p:sp>
        <p:nvSpPr>
          <p:cNvPr id="2" name="Title 13">
            <a:extLst>
              <a:ext uri="{FF2B5EF4-FFF2-40B4-BE49-F238E27FC236}">
                <a16:creationId xmlns:a16="http://schemas.microsoft.com/office/drawing/2014/main" id="{5706FAE9-9FA6-1D67-9D2F-BE96C7F55B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1075" y="292556"/>
            <a:ext cx="10809851" cy="655289"/>
          </a:xfrm>
          <a:prstGeom prst="rect">
            <a:avLst/>
          </a:prstGeom>
        </p:spPr>
        <p:txBody>
          <a:bodyPr lIns="0" anchor="ctr">
            <a:noAutofit/>
          </a:bodyPr>
          <a:lstStyle>
            <a:lvl1pPr algn="l">
              <a:defRPr sz="3200" cap="none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Slide header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B88DB5CD-DAD4-D3D0-00D9-A23AE31AFD37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691072" y="2157247"/>
            <a:ext cx="4245716" cy="4037740"/>
          </a:xfrm>
          <a:prstGeom prst="rect">
            <a:avLst/>
          </a:prstGeom>
        </p:spPr>
        <p:txBody>
          <a:bodyPr/>
          <a:lstStyle/>
          <a:p>
            <a:pPr lvl="0"/>
            <a:endParaRPr lang="en-GB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A7C7B930-A00C-0CB2-01AD-B5FF8FC10165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5512527" y="3633791"/>
            <a:ext cx="5988400" cy="2561197"/>
          </a:xfrm>
          <a:prstGeom prst="rect">
            <a:avLst/>
          </a:prstGeom>
        </p:spPr>
        <p:txBody>
          <a:bodyPr/>
          <a:lstStyle/>
          <a:p>
            <a:pPr lvl="0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8225016"/>
      </p:ext>
    </p:extLst>
  </p:cSld>
  <p:clrMapOvr>
    <a:masterClrMapping/>
  </p:clrMapOvr>
  <p:transition>
    <p:push dir="u"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vider slide_cy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ght Triangle 1">
            <a:extLst>
              <a:ext uri="{FF2B5EF4-FFF2-40B4-BE49-F238E27FC236}">
                <a16:creationId xmlns:a16="http://schemas.microsoft.com/office/drawing/2014/main" id="{2B7F6151-B68D-AC58-77E1-951D0A2BE359}"/>
              </a:ext>
            </a:extLst>
          </p:cNvPr>
          <p:cNvSpPr/>
          <p:nvPr userDrawn="1"/>
        </p:nvSpPr>
        <p:spPr>
          <a:xfrm flipH="1">
            <a:off x="3544509" y="-5563"/>
            <a:ext cx="8671752" cy="6879500"/>
          </a:xfrm>
          <a:custGeom>
            <a:avLst/>
            <a:gdLst>
              <a:gd name="connsiteX0" fmla="*/ 0 w 6904064"/>
              <a:gd name="connsiteY0" fmla="*/ 6904064 h 6904064"/>
              <a:gd name="connsiteX1" fmla="*/ 0 w 6904064"/>
              <a:gd name="connsiteY1" fmla="*/ 0 h 6904064"/>
              <a:gd name="connsiteX2" fmla="*/ 6904064 w 6904064"/>
              <a:gd name="connsiteY2" fmla="*/ 6904064 h 6904064"/>
              <a:gd name="connsiteX3" fmla="*/ 0 w 6904064"/>
              <a:gd name="connsiteY3" fmla="*/ 6904064 h 6904064"/>
              <a:gd name="connsiteX0" fmla="*/ 0 w 6904064"/>
              <a:gd name="connsiteY0" fmla="*/ 6904064 h 6904064"/>
              <a:gd name="connsiteX1" fmla="*/ 0 w 6904064"/>
              <a:gd name="connsiteY1" fmla="*/ 0 h 6904064"/>
              <a:gd name="connsiteX2" fmla="*/ 1733175 w 6904064"/>
              <a:gd name="connsiteY2" fmla="*/ 1752889 h 6904064"/>
              <a:gd name="connsiteX3" fmla="*/ 6904064 w 6904064"/>
              <a:gd name="connsiteY3" fmla="*/ 6904064 h 6904064"/>
              <a:gd name="connsiteX4" fmla="*/ 0 w 6904064"/>
              <a:gd name="connsiteY4" fmla="*/ 6904064 h 6904064"/>
              <a:gd name="connsiteX0" fmla="*/ 5977 w 6910041"/>
              <a:gd name="connsiteY0" fmla="*/ 5176864 h 5176864"/>
              <a:gd name="connsiteX1" fmla="*/ 0 w 6910041"/>
              <a:gd name="connsiteY1" fmla="*/ 0 h 5176864"/>
              <a:gd name="connsiteX2" fmla="*/ 1739152 w 6910041"/>
              <a:gd name="connsiteY2" fmla="*/ 25689 h 5176864"/>
              <a:gd name="connsiteX3" fmla="*/ 6910041 w 6910041"/>
              <a:gd name="connsiteY3" fmla="*/ 5176864 h 5176864"/>
              <a:gd name="connsiteX4" fmla="*/ 5977 w 6910041"/>
              <a:gd name="connsiteY4" fmla="*/ 5176864 h 5176864"/>
              <a:gd name="connsiteX0" fmla="*/ 576 w 6904640"/>
              <a:gd name="connsiteY0" fmla="*/ 5170888 h 5170888"/>
              <a:gd name="connsiteX1" fmla="*/ 575 w 6904640"/>
              <a:gd name="connsiteY1" fmla="*/ 0 h 5170888"/>
              <a:gd name="connsiteX2" fmla="*/ 1733751 w 6904640"/>
              <a:gd name="connsiteY2" fmla="*/ 19713 h 5170888"/>
              <a:gd name="connsiteX3" fmla="*/ 6904640 w 6904640"/>
              <a:gd name="connsiteY3" fmla="*/ 5170888 h 5170888"/>
              <a:gd name="connsiteX4" fmla="*/ 576 w 6904640"/>
              <a:gd name="connsiteY4" fmla="*/ 5170888 h 5170888"/>
              <a:gd name="connsiteX0" fmla="*/ 576 w 6904640"/>
              <a:gd name="connsiteY0" fmla="*/ 5176864 h 5176864"/>
              <a:gd name="connsiteX1" fmla="*/ 575 w 6904640"/>
              <a:gd name="connsiteY1" fmla="*/ 0 h 5176864"/>
              <a:gd name="connsiteX2" fmla="*/ 1733751 w 6904640"/>
              <a:gd name="connsiteY2" fmla="*/ 25689 h 5176864"/>
              <a:gd name="connsiteX3" fmla="*/ 6904640 w 6904640"/>
              <a:gd name="connsiteY3" fmla="*/ 5176864 h 5176864"/>
              <a:gd name="connsiteX4" fmla="*/ 576 w 6904640"/>
              <a:gd name="connsiteY4" fmla="*/ 5176864 h 5176864"/>
              <a:gd name="connsiteX0" fmla="*/ 576 w 6904640"/>
              <a:gd name="connsiteY0" fmla="*/ 5176864 h 5176864"/>
              <a:gd name="connsiteX1" fmla="*/ 575 w 6904640"/>
              <a:gd name="connsiteY1" fmla="*/ 0 h 5176864"/>
              <a:gd name="connsiteX2" fmla="*/ 1733751 w 6904640"/>
              <a:gd name="connsiteY2" fmla="*/ 13737 h 5176864"/>
              <a:gd name="connsiteX3" fmla="*/ 6904640 w 6904640"/>
              <a:gd name="connsiteY3" fmla="*/ 5176864 h 5176864"/>
              <a:gd name="connsiteX4" fmla="*/ 576 w 6904640"/>
              <a:gd name="connsiteY4" fmla="*/ 5176864 h 5176864"/>
              <a:gd name="connsiteX0" fmla="*/ 400424 w 6904065"/>
              <a:gd name="connsiteY0" fmla="*/ 5188817 h 5188817"/>
              <a:gd name="connsiteX1" fmla="*/ 0 w 6904065"/>
              <a:gd name="connsiteY1" fmla="*/ 0 h 5188817"/>
              <a:gd name="connsiteX2" fmla="*/ 1733176 w 6904065"/>
              <a:gd name="connsiteY2" fmla="*/ 13737 h 5188817"/>
              <a:gd name="connsiteX3" fmla="*/ 6904065 w 6904065"/>
              <a:gd name="connsiteY3" fmla="*/ 5176864 h 5188817"/>
              <a:gd name="connsiteX4" fmla="*/ 400424 w 6904065"/>
              <a:gd name="connsiteY4" fmla="*/ 5188817 h 5188817"/>
              <a:gd name="connsiteX0" fmla="*/ 101600 w 6605241"/>
              <a:gd name="connsiteY0" fmla="*/ 5200770 h 5200770"/>
              <a:gd name="connsiteX1" fmla="*/ 0 w 6605241"/>
              <a:gd name="connsiteY1" fmla="*/ 0 h 5200770"/>
              <a:gd name="connsiteX2" fmla="*/ 1434352 w 6605241"/>
              <a:gd name="connsiteY2" fmla="*/ 25690 h 5200770"/>
              <a:gd name="connsiteX3" fmla="*/ 6605241 w 6605241"/>
              <a:gd name="connsiteY3" fmla="*/ 5188817 h 5200770"/>
              <a:gd name="connsiteX4" fmla="*/ 101600 w 6605241"/>
              <a:gd name="connsiteY4" fmla="*/ 5200770 h 5200770"/>
              <a:gd name="connsiteX0" fmla="*/ 85 w 6503726"/>
              <a:gd name="connsiteY0" fmla="*/ 5230653 h 5230653"/>
              <a:gd name="connsiteX1" fmla="*/ 29967 w 6503726"/>
              <a:gd name="connsiteY1" fmla="*/ 0 h 5230653"/>
              <a:gd name="connsiteX2" fmla="*/ 1332837 w 6503726"/>
              <a:gd name="connsiteY2" fmla="*/ 55573 h 5230653"/>
              <a:gd name="connsiteX3" fmla="*/ 6503726 w 6503726"/>
              <a:gd name="connsiteY3" fmla="*/ 5218700 h 5230653"/>
              <a:gd name="connsiteX4" fmla="*/ 85 w 6503726"/>
              <a:gd name="connsiteY4" fmla="*/ 5230653 h 5230653"/>
              <a:gd name="connsiteX0" fmla="*/ 172 w 6503813"/>
              <a:gd name="connsiteY0" fmla="*/ 5175080 h 5175080"/>
              <a:gd name="connsiteX1" fmla="*/ 12125 w 6503813"/>
              <a:gd name="connsiteY1" fmla="*/ 10169 h 5175080"/>
              <a:gd name="connsiteX2" fmla="*/ 1332924 w 6503813"/>
              <a:gd name="connsiteY2" fmla="*/ 0 h 5175080"/>
              <a:gd name="connsiteX3" fmla="*/ 6503813 w 6503813"/>
              <a:gd name="connsiteY3" fmla="*/ 5163127 h 5175080"/>
              <a:gd name="connsiteX4" fmla="*/ 172 w 6503813"/>
              <a:gd name="connsiteY4" fmla="*/ 5175080 h 5175080"/>
              <a:gd name="connsiteX0" fmla="*/ 172 w 6503813"/>
              <a:gd name="connsiteY0" fmla="*/ 5164911 h 5164911"/>
              <a:gd name="connsiteX1" fmla="*/ 12125 w 6503813"/>
              <a:gd name="connsiteY1" fmla="*/ 0 h 5164911"/>
              <a:gd name="connsiteX2" fmla="*/ 1350955 w 6503813"/>
              <a:gd name="connsiteY2" fmla="*/ 5286 h 5164911"/>
              <a:gd name="connsiteX3" fmla="*/ 6503813 w 6503813"/>
              <a:gd name="connsiteY3" fmla="*/ 5152958 h 5164911"/>
              <a:gd name="connsiteX4" fmla="*/ 172 w 6503813"/>
              <a:gd name="connsiteY4" fmla="*/ 5164911 h 5164911"/>
              <a:gd name="connsiteX0" fmla="*/ 203 w 6503844"/>
              <a:gd name="connsiteY0" fmla="*/ 5159625 h 5159625"/>
              <a:gd name="connsiteX1" fmla="*/ 9581 w 6503844"/>
              <a:gd name="connsiteY1" fmla="*/ 7593 h 5159625"/>
              <a:gd name="connsiteX2" fmla="*/ 1350986 w 6503844"/>
              <a:gd name="connsiteY2" fmla="*/ 0 h 5159625"/>
              <a:gd name="connsiteX3" fmla="*/ 6503844 w 6503844"/>
              <a:gd name="connsiteY3" fmla="*/ 5147672 h 5159625"/>
              <a:gd name="connsiteX4" fmla="*/ 203 w 6503844"/>
              <a:gd name="connsiteY4" fmla="*/ 5159625 h 5159625"/>
              <a:gd name="connsiteX0" fmla="*/ 173 w 6503814"/>
              <a:gd name="connsiteY0" fmla="*/ 5159625 h 5159625"/>
              <a:gd name="connsiteX1" fmla="*/ 12127 w 6503814"/>
              <a:gd name="connsiteY1" fmla="*/ 2441 h 5159625"/>
              <a:gd name="connsiteX2" fmla="*/ 1350956 w 6503814"/>
              <a:gd name="connsiteY2" fmla="*/ 0 h 5159625"/>
              <a:gd name="connsiteX3" fmla="*/ 6503814 w 6503814"/>
              <a:gd name="connsiteY3" fmla="*/ 5147672 h 5159625"/>
              <a:gd name="connsiteX4" fmla="*/ 173 w 6503814"/>
              <a:gd name="connsiteY4" fmla="*/ 5159625 h 5159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03814" h="5159625">
                <a:moveTo>
                  <a:pt x="173" y="5159625"/>
                </a:moveTo>
                <a:cubicBezTo>
                  <a:pt x="-1819" y="3434004"/>
                  <a:pt x="14119" y="1728062"/>
                  <a:pt x="12127" y="2441"/>
                </a:cubicBezTo>
                <a:lnTo>
                  <a:pt x="1350956" y="0"/>
                </a:lnTo>
                <a:lnTo>
                  <a:pt x="6503814" y="5147672"/>
                </a:lnTo>
                <a:lnTo>
                  <a:pt x="173" y="515962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3" name="Right Triangle 2">
            <a:extLst>
              <a:ext uri="{FF2B5EF4-FFF2-40B4-BE49-F238E27FC236}">
                <a16:creationId xmlns:a16="http://schemas.microsoft.com/office/drawing/2014/main" id="{98CCAACD-AD25-24FB-2982-EAAC1ABE6AD8}"/>
              </a:ext>
            </a:extLst>
          </p:cNvPr>
          <p:cNvSpPr/>
          <p:nvPr userDrawn="1"/>
        </p:nvSpPr>
        <p:spPr>
          <a:xfrm rot="-2700000">
            <a:off x="6788177" y="-1509752"/>
            <a:ext cx="3019508" cy="3019508"/>
          </a:xfrm>
          <a:prstGeom prst="rtTriangle">
            <a:avLst/>
          </a:prstGeom>
          <a:gradFill flip="none" rotWithShape="1">
            <a:gsLst>
              <a:gs pos="0">
                <a:schemeClr val="accent4"/>
              </a:gs>
              <a:gs pos="0">
                <a:schemeClr val="tx2"/>
              </a:gs>
            </a:gsLst>
            <a:lin ang="1080000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092581FF-3323-8058-EC49-713CAA0F6F4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91075" y="2219287"/>
            <a:ext cx="5296149" cy="549339"/>
          </a:xfrm>
          <a:prstGeom prst="rect">
            <a:avLst/>
          </a:prstGeom>
        </p:spPr>
        <p:txBody>
          <a:bodyPr lIns="0" anchor="ctr">
            <a:noAutofit/>
          </a:bodyPr>
          <a:lstStyle>
            <a:lvl1pPr algn="l">
              <a:defRPr sz="3733" b="0" i="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Montserrat Light" panose="00000400000000000000" pitchFamily="50" charset="0"/>
              </a:defRPr>
            </a:lvl2pPr>
            <a:lvl3pPr>
              <a:defRPr>
                <a:latin typeface="Montserrat Light" panose="00000400000000000000" pitchFamily="50" charset="0"/>
              </a:defRPr>
            </a:lvl3pPr>
            <a:lvl4pPr>
              <a:defRPr>
                <a:latin typeface="Montserrat Light" panose="00000400000000000000" pitchFamily="50" charset="0"/>
              </a:defRPr>
            </a:lvl4pPr>
            <a:lvl5pPr>
              <a:defRPr>
                <a:latin typeface="Montserrat Light" panose="00000400000000000000" pitchFamily="50" charset="0"/>
              </a:defRPr>
            </a:lvl5pPr>
          </a:lstStyle>
          <a:p>
            <a:pPr lvl="0"/>
            <a:r>
              <a:rPr lang="en-US"/>
              <a:t>Thank you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55AE91C8-0233-BA94-A5B8-0D6C0338759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91076" y="2879661"/>
            <a:ext cx="4828685" cy="1801111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400">
                <a:latin typeface="+mn-lt"/>
                <a:cs typeface="Arial" panose="020B0604020202020204" pitchFamily="34" charset="0"/>
              </a:defRPr>
            </a:lvl1pPr>
            <a:lvl2pPr marL="342900" indent="0" algn="ctr">
              <a:buNone/>
              <a:defRPr sz="20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600"/>
            </a:lvl4pPr>
            <a:lvl5pPr marL="1371600" indent="0" algn="ctr">
              <a:buNone/>
              <a:defRPr sz="1600"/>
            </a:lvl5pPr>
            <a:lvl6pPr marL="1714500" indent="0" algn="ctr">
              <a:buNone/>
              <a:defRPr sz="1600"/>
            </a:lvl6pPr>
            <a:lvl7pPr marL="2057400" indent="0" algn="ctr">
              <a:buNone/>
              <a:defRPr sz="1600"/>
            </a:lvl7pPr>
            <a:lvl8pPr marL="2400300" indent="0" algn="ctr">
              <a:buNone/>
              <a:defRPr sz="1600"/>
            </a:lvl8pPr>
            <a:lvl9pPr marL="2743200" indent="0" algn="ctr">
              <a:buNone/>
              <a:defRPr sz="1600"/>
            </a:lvl9pPr>
          </a:lstStyle>
          <a:p>
            <a:r>
              <a:rPr lang="en-US"/>
              <a:t>Your contact details here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FB8CC70-CB52-4CE5-EE8A-D22CE0B8732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2500" t="13396" b="13396"/>
          <a:stretch/>
        </p:blipFill>
        <p:spPr>
          <a:xfrm>
            <a:off x="691075" y="575588"/>
            <a:ext cx="3527140" cy="524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961698"/>
      </p:ext>
    </p:extLst>
  </p:cSld>
  <p:clrMapOvr>
    <a:masterClrMapping/>
  </p:clrMapOvr>
  <p:transition>
    <p:push dir="u"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vider slide_gradi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ght Triangle 1">
            <a:extLst>
              <a:ext uri="{FF2B5EF4-FFF2-40B4-BE49-F238E27FC236}">
                <a16:creationId xmlns:a16="http://schemas.microsoft.com/office/drawing/2014/main" id="{A34B20D2-DE8B-3C28-201E-FF9B00AE4F1C}"/>
              </a:ext>
            </a:extLst>
          </p:cNvPr>
          <p:cNvSpPr/>
          <p:nvPr userDrawn="1"/>
        </p:nvSpPr>
        <p:spPr>
          <a:xfrm flipH="1">
            <a:off x="3519619" y="-5395"/>
            <a:ext cx="8672381" cy="6879332"/>
          </a:xfrm>
          <a:custGeom>
            <a:avLst/>
            <a:gdLst>
              <a:gd name="connsiteX0" fmla="*/ 0 w 6904064"/>
              <a:gd name="connsiteY0" fmla="*/ 6904064 h 6904064"/>
              <a:gd name="connsiteX1" fmla="*/ 0 w 6904064"/>
              <a:gd name="connsiteY1" fmla="*/ 0 h 6904064"/>
              <a:gd name="connsiteX2" fmla="*/ 6904064 w 6904064"/>
              <a:gd name="connsiteY2" fmla="*/ 6904064 h 6904064"/>
              <a:gd name="connsiteX3" fmla="*/ 0 w 6904064"/>
              <a:gd name="connsiteY3" fmla="*/ 6904064 h 6904064"/>
              <a:gd name="connsiteX0" fmla="*/ 0 w 6904064"/>
              <a:gd name="connsiteY0" fmla="*/ 6904064 h 6904064"/>
              <a:gd name="connsiteX1" fmla="*/ 0 w 6904064"/>
              <a:gd name="connsiteY1" fmla="*/ 0 h 6904064"/>
              <a:gd name="connsiteX2" fmla="*/ 1733175 w 6904064"/>
              <a:gd name="connsiteY2" fmla="*/ 1752889 h 6904064"/>
              <a:gd name="connsiteX3" fmla="*/ 6904064 w 6904064"/>
              <a:gd name="connsiteY3" fmla="*/ 6904064 h 6904064"/>
              <a:gd name="connsiteX4" fmla="*/ 0 w 6904064"/>
              <a:gd name="connsiteY4" fmla="*/ 6904064 h 6904064"/>
              <a:gd name="connsiteX0" fmla="*/ 5977 w 6910041"/>
              <a:gd name="connsiteY0" fmla="*/ 5176864 h 5176864"/>
              <a:gd name="connsiteX1" fmla="*/ 0 w 6910041"/>
              <a:gd name="connsiteY1" fmla="*/ 0 h 5176864"/>
              <a:gd name="connsiteX2" fmla="*/ 1739152 w 6910041"/>
              <a:gd name="connsiteY2" fmla="*/ 25689 h 5176864"/>
              <a:gd name="connsiteX3" fmla="*/ 6910041 w 6910041"/>
              <a:gd name="connsiteY3" fmla="*/ 5176864 h 5176864"/>
              <a:gd name="connsiteX4" fmla="*/ 5977 w 6910041"/>
              <a:gd name="connsiteY4" fmla="*/ 5176864 h 5176864"/>
              <a:gd name="connsiteX0" fmla="*/ 576 w 6904640"/>
              <a:gd name="connsiteY0" fmla="*/ 5170888 h 5170888"/>
              <a:gd name="connsiteX1" fmla="*/ 575 w 6904640"/>
              <a:gd name="connsiteY1" fmla="*/ 0 h 5170888"/>
              <a:gd name="connsiteX2" fmla="*/ 1733751 w 6904640"/>
              <a:gd name="connsiteY2" fmla="*/ 19713 h 5170888"/>
              <a:gd name="connsiteX3" fmla="*/ 6904640 w 6904640"/>
              <a:gd name="connsiteY3" fmla="*/ 5170888 h 5170888"/>
              <a:gd name="connsiteX4" fmla="*/ 576 w 6904640"/>
              <a:gd name="connsiteY4" fmla="*/ 5170888 h 5170888"/>
              <a:gd name="connsiteX0" fmla="*/ 576 w 6904640"/>
              <a:gd name="connsiteY0" fmla="*/ 5176864 h 5176864"/>
              <a:gd name="connsiteX1" fmla="*/ 575 w 6904640"/>
              <a:gd name="connsiteY1" fmla="*/ 0 h 5176864"/>
              <a:gd name="connsiteX2" fmla="*/ 1733751 w 6904640"/>
              <a:gd name="connsiteY2" fmla="*/ 25689 h 5176864"/>
              <a:gd name="connsiteX3" fmla="*/ 6904640 w 6904640"/>
              <a:gd name="connsiteY3" fmla="*/ 5176864 h 5176864"/>
              <a:gd name="connsiteX4" fmla="*/ 576 w 6904640"/>
              <a:gd name="connsiteY4" fmla="*/ 5176864 h 5176864"/>
              <a:gd name="connsiteX0" fmla="*/ 576 w 6904640"/>
              <a:gd name="connsiteY0" fmla="*/ 5176864 h 5176864"/>
              <a:gd name="connsiteX1" fmla="*/ 575 w 6904640"/>
              <a:gd name="connsiteY1" fmla="*/ 0 h 5176864"/>
              <a:gd name="connsiteX2" fmla="*/ 1733751 w 6904640"/>
              <a:gd name="connsiteY2" fmla="*/ 13737 h 5176864"/>
              <a:gd name="connsiteX3" fmla="*/ 6904640 w 6904640"/>
              <a:gd name="connsiteY3" fmla="*/ 5176864 h 5176864"/>
              <a:gd name="connsiteX4" fmla="*/ 576 w 6904640"/>
              <a:gd name="connsiteY4" fmla="*/ 5176864 h 5176864"/>
              <a:gd name="connsiteX0" fmla="*/ 400424 w 6904065"/>
              <a:gd name="connsiteY0" fmla="*/ 5188817 h 5188817"/>
              <a:gd name="connsiteX1" fmla="*/ 0 w 6904065"/>
              <a:gd name="connsiteY1" fmla="*/ 0 h 5188817"/>
              <a:gd name="connsiteX2" fmla="*/ 1733176 w 6904065"/>
              <a:gd name="connsiteY2" fmla="*/ 13737 h 5188817"/>
              <a:gd name="connsiteX3" fmla="*/ 6904065 w 6904065"/>
              <a:gd name="connsiteY3" fmla="*/ 5176864 h 5188817"/>
              <a:gd name="connsiteX4" fmla="*/ 400424 w 6904065"/>
              <a:gd name="connsiteY4" fmla="*/ 5188817 h 5188817"/>
              <a:gd name="connsiteX0" fmla="*/ 101600 w 6605241"/>
              <a:gd name="connsiteY0" fmla="*/ 5200770 h 5200770"/>
              <a:gd name="connsiteX1" fmla="*/ 0 w 6605241"/>
              <a:gd name="connsiteY1" fmla="*/ 0 h 5200770"/>
              <a:gd name="connsiteX2" fmla="*/ 1434352 w 6605241"/>
              <a:gd name="connsiteY2" fmla="*/ 25690 h 5200770"/>
              <a:gd name="connsiteX3" fmla="*/ 6605241 w 6605241"/>
              <a:gd name="connsiteY3" fmla="*/ 5188817 h 5200770"/>
              <a:gd name="connsiteX4" fmla="*/ 101600 w 6605241"/>
              <a:gd name="connsiteY4" fmla="*/ 5200770 h 5200770"/>
              <a:gd name="connsiteX0" fmla="*/ 85 w 6503726"/>
              <a:gd name="connsiteY0" fmla="*/ 5230653 h 5230653"/>
              <a:gd name="connsiteX1" fmla="*/ 29967 w 6503726"/>
              <a:gd name="connsiteY1" fmla="*/ 0 h 5230653"/>
              <a:gd name="connsiteX2" fmla="*/ 1332837 w 6503726"/>
              <a:gd name="connsiteY2" fmla="*/ 55573 h 5230653"/>
              <a:gd name="connsiteX3" fmla="*/ 6503726 w 6503726"/>
              <a:gd name="connsiteY3" fmla="*/ 5218700 h 5230653"/>
              <a:gd name="connsiteX4" fmla="*/ 85 w 6503726"/>
              <a:gd name="connsiteY4" fmla="*/ 5230653 h 5230653"/>
              <a:gd name="connsiteX0" fmla="*/ 172 w 6503813"/>
              <a:gd name="connsiteY0" fmla="*/ 5175080 h 5175080"/>
              <a:gd name="connsiteX1" fmla="*/ 12125 w 6503813"/>
              <a:gd name="connsiteY1" fmla="*/ 10169 h 5175080"/>
              <a:gd name="connsiteX2" fmla="*/ 1332924 w 6503813"/>
              <a:gd name="connsiteY2" fmla="*/ 0 h 5175080"/>
              <a:gd name="connsiteX3" fmla="*/ 6503813 w 6503813"/>
              <a:gd name="connsiteY3" fmla="*/ 5163127 h 5175080"/>
              <a:gd name="connsiteX4" fmla="*/ 172 w 6503813"/>
              <a:gd name="connsiteY4" fmla="*/ 5175080 h 5175080"/>
              <a:gd name="connsiteX0" fmla="*/ 172 w 6503813"/>
              <a:gd name="connsiteY0" fmla="*/ 5164911 h 5164911"/>
              <a:gd name="connsiteX1" fmla="*/ 12125 w 6503813"/>
              <a:gd name="connsiteY1" fmla="*/ 0 h 5164911"/>
              <a:gd name="connsiteX2" fmla="*/ 1345802 w 6503813"/>
              <a:gd name="connsiteY2" fmla="*/ 10437 h 5164911"/>
              <a:gd name="connsiteX3" fmla="*/ 6503813 w 6503813"/>
              <a:gd name="connsiteY3" fmla="*/ 5152958 h 5164911"/>
              <a:gd name="connsiteX4" fmla="*/ 172 w 6503813"/>
              <a:gd name="connsiteY4" fmla="*/ 5164911 h 5164911"/>
              <a:gd name="connsiteX0" fmla="*/ 151 w 6503792"/>
              <a:gd name="connsiteY0" fmla="*/ 5157184 h 5157184"/>
              <a:gd name="connsiteX1" fmla="*/ 14680 w 6503792"/>
              <a:gd name="connsiteY1" fmla="*/ 0 h 5157184"/>
              <a:gd name="connsiteX2" fmla="*/ 1345781 w 6503792"/>
              <a:gd name="connsiteY2" fmla="*/ 2710 h 5157184"/>
              <a:gd name="connsiteX3" fmla="*/ 6503792 w 6503792"/>
              <a:gd name="connsiteY3" fmla="*/ 5145231 h 5157184"/>
              <a:gd name="connsiteX4" fmla="*/ 151 w 6503792"/>
              <a:gd name="connsiteY4" fmla="*/ 5157184 h 5157184"/>
              <a:gd name="connsiteX0" fmla="*/ 151 w 6503792"/>
              <a:gd name="connsiteY0" fmla="*/ 5157184 h 5157184"/>
              <a:gd name="connsiteX1" fmla="*/ 14680 w 6503792"/>
              <a:gd name="connsiteY1" fmla="*/ 0 h 5157184"/>
              <a:gd name="connsiteX2" fmla="*/ 1361236 w 6503792"/>
              <a:gd name="connsiteY2" fmla="*/ 7861 h 5157184"/>
              <a:gd name="connsiteX3" fmla="*/ 6503792 w 6503792"/>
              <a:gd name="connsiteY3" fmla="*/ 5145231 h 5157184"/>
              <a:gd name="connsiteX4" fmla="*/ 151 w 6503792"/>
              <a:gd name="connsiteY4" fmla="*/ 5157184 h 5157184"/>
              <a:gd name="connsiteX0" fmla="*/ 151 w 6503792"/>
              <a:gd name="connsiteY0" fmla="*/ 5157184 h 5157184"/>
              <a:gd name="connsiteX1" fmla="*/ 14680 w 6503792"/>
              <a:gd name="connsiteY1" fmla="*/ 0 h 5157184"/>
              <a:gd name="connsiteX2" fmla="*/ 1361236 w 6503792"/>
              <a:gd name="connsiteY2" fmla="*/ 2709 h 5157184"/>
              <a:gd name="connsiteX3" fmla="*/ 6503792 w 6503792"/>
              <a:gd name="connsiteY3" fmla="*/ 5145231 h 5157184"/>
              <a:gd name="connsiteX4" fmla="*/ 151 w 6503792"/>
              <a:gd name="connsiteY4" fmla="*/ 5157184 h 5157184"/>
              <a:gd name="connsiteX0" fmla="*/ 305 w 6503946"/>
              <a:gd name="connsiteY0" fmla="*/ 5154475 h 5154475"/>
              <a:gd name="connsiteX1" fmla="*/ 4786 w 6503946"/>
              <a:gd name="connsiteY1" fmla="*/ 2315 h 5154475"/>
              <a:gd name="connsiteX2" fmla="*/ 1361390 w 6503946"/>
              <a:gd name="connsiteY2" fmla="*/ 0 h 5154475"/>
              <a:gd name="connsiteX3" fmla="*/ 6503946 w 6503946"/>
              <a:gd name="connsiteY3" fmla="*/ 5142522 h 5154475"/>
              <a:gd name="connsiteX4" fmla="*/ 305 w 6503946"/>
              <a:gd name="connsiteY4" fmla="*/ 5154475 h 5154475"/>
              <a:gd name="connsiteX0" fmla="*/ 645 w 6504286"/>
              <a:gd name="connsiteY0" fmla="*/ 5157184 h 5157184"/>
              <a:gd name="connsiteX1" fmla="*/ 101 w 6504286"/>
              <a:gd name="connsiteY1" fmla="*/ 0 h 5157184"/>
              <a:gd name="connsiteX2" fmla="*/ 1361730 w 6504286"/>
              <a:gd name="connsiteY2" fmla="*/ 2709 h 5157184"/>
              <a:gd name="connsiteX3" fmla="*/ 6504286 w 6504286"/>
              <a:gd name="connsiteY3" fmla="*/ 5145231 h 5157184"/>
              <a:gd name="connsiteX4" fmla="*/ 645 w 6504286"/>
              <a:gd name="connsiteY4" fmla="*/ 5157184 h 5157184"/>
              <a:gd name="connsiteX0" fmla="*/ 645 w 6504286"/>
              <a:gd name="connsiteY0" fmla="*/ 5159499 h 5159499"/>
              <a:gd name="connsiteX1" fmla="*/ 101 w 6504286"/>
              <a:gd name="connsiteY1" fmla="*/ 2315 h 5159499"/>
              <a:gd name="connsiteX2" fmla="*/ 1361730 w 6504286"/>
              <a:gd name="connsiteY2" fmla="*/ 0 h 5159499"/>
              <a:gd name="connsiteX3" fmla="*/ 6504286 w 6504286"/>
              <a:gd name="connsiteY3" fmla="*/ 5147546 h 5159499"/>
              <a:gd name="connsiteX4" fmla="*/ 645 w 6504286"/>
              <a:gd name="connsiteY4" fmla="*/ 5159499 h 5159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04286" h="5159499">
                <a:moveTo>
                  <a:pt x="645" y="5159499"/>
                </a:moveTo>
                <a:cubicBezTo>
                  <a:pt x="-1347" y="3433878"/>
                  <a:pt x="2093" y="1727936"/>
                  <a:pt x="101" y="2315"/>
                </a:cubicBezTo>
                <a:lnTo>
                  <a:pt x="1361730" y="0"/>
                </a:lnTo>
                <a:lnTo>
                  <a:pt x="6504286" y="5147546"/>
                </a:lnTo>
                <a:lnTo>
                  <a:pt x="645" y="5159499"/>
                </a:lnTo>
                <a:close/>
              </a:path>
            </a:pathLst>
          </a:custGeom>
          <a:gradFill flip="none" rotWithShape="1">
            <a:gsLst>
              <a:gs pos="71000">
                <a:schemeClr val="accent3"/>
              </a:gs>
              <a:gs pos="25000">
                <a:schemeClr val="tx2"/>
              </a:gs>
            </a:gsLst>
            <a:lin ang="1350000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3" name="Right Triangle 2">
            <a:extLst>
              <a:ext uri="{FF2B5EF4-FFF2-40B4-BE49-F238E27FC236}">
                <a16:creationId xmlns:a16="http://schemas.microsoft.com/office/drawing/2014/main" id="{7F9D0F3F-D9D2-964F-54E1-39B959B54C11}"/>
              </a:ext>
            </a:extLst>
          </p:cNvPr>
          <p:cNvSpPr/>
          <p:nvPr userDrawn="1"/>
        </p:nvSpPr>
        <p:spPr>
          <a:xfrm rot="2700000" flipH="1">
            <a:off x="6727424" y="-1513192"/>
            <a:ext cx="3019508" cy="3019508"/>
          </a:xfrm>
          <a:prstGeom prst="rtTriangle">
            <a:avLst/>
          </a:prstGeom>
          <a:gradFill flip="none" rotWithShape="1">
            <a:gsLst>
              <a:gs pos="0">
                <a:schemeClr val="accent4"/>
              </a:gs>
              <a:gs pos="0">
                <a:schemeClr val="tx2"/>
              </a:gs>
            </a:gsLst>
            <a:lin ang="1080000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FFD19C18-B9CB-0583-C502-7BA51680943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91075" y="2219287"/>
            <a:ext cx="5296149" cy="549339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defRPr sz="3733" b="0" i="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Montserrat Light" panose="00000400000000000000" pitchFamily="50" charset="0"/>
              </a:defRPr>
            </a:lvl2pPr>
            <a:lvl3pPr>
              <a:defRPr>
                <a:latin typeface="Montserrat Light" panose="00000400000000000000" pitchFamily="50" charset="0"/>
              </a:defRPr>
            </a:lvl3pPr>
            <a:lvl4pPr>
              <a:defRPr>
                <a:latin typeface="Montserrat Light" panose="00000400000000000000" pitchFamily="50" charset="0"/>
              </a:defRPr>
            </a:lvl4pPr>
            <a:lvl5pPr>
              <a:defRPr>
                <a:latin typeface="Montserrat Light" panose="00000400000000000000" pitchFamily="50" charset="0"/>
              </a:defRPr>
            </a:lvl5pPr>
          </a:lstStyle>
          <a:p>
            <a:pPr lvl="0"/>
            <a:r>
              <a:rPr lang="en-US"/>
              <a:t>Thank you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18512817-B0E3-1BC0-4D0C-02A5EEFC8B9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91076" y="2879661"/>
            <a:ext cx="4828685" cy="1801111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400">
                <a:latin typeface="+mn-lt"/>
                <a:cs typeface="Arial" panose="020B0604020202020204" pitchFamily="34" charset="0"/>
              </a:defRPr>
            </a:lvl1pPr>
            <a:lvl2pPr marL="342900" indent="0" algn="ctr">
              <a:buNone/>
              <a:defRPr sz="20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600"/>
            </a:lvl4pPr>
            <a:lvl5pPr marL="1371600" indent="0" algn="ctr">
              <a:buNone/>
              <a:defRPr sz="1600"/>
            </a:lvl5pPr>
            <a:lvl6pPr marL="1714500" indent="0" algn="ctr">
              <a:buNone/>
              <a:defRPr sz="1600"/>
            </a:lvl6pPr>
            <a:lvl7pPr marL="2057400" indent="0" algn="ctr">
              <a:buNone/>
              <a:defRPr sz="1600"/>
            </a:lvl7pPr>
            <a:lvl8pPr marL="2400300" indent="0" algn="ctr">
              <a:buNone/>
              <a:defRPr sz="1600"/>
            </a:lvl8pPr>
            <a:lvl9pPr marL="2743200" indent="0" algn="ctr">
              <a:buNone/>
              <a:defRPr sz="1600"/>
            </a:lvl9pPr>
          </a:lstStyle>
          <a:p>
            <a:r>
              <a:rPr lang="en-US"/>
              <a:t>Your contact details here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503A1BC-2C4A-CEFA-AB00-B4F39ABD430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3068" t="12985" b="16053"/>
          <a:stretch/>
        </p:blipFill>
        <p:spPr>
          <a:xfrm>
            <a:off x="691075" y="575588"/>
            <a:ext cx="3527140" cy="524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803793"/>
      </p:ext>
    </p:extLst>
  </p:cSld>
  <p:clrMapOvr>
    <a:masterClrMapping/>
  </p:clrMapOvr>
  <p:transition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52.xml"/><Relationship Id="rId18" Type="http://schemas.openxmlformats.org/officeDocument/2006/relationships/slideLayout" Target="../slideLayouts/slideLayout57.xml"/><Relationship Id="rId26" Type="http://schemas.openxmlformats.org/officeDocument/2006/relationships/slideLayout" Target="../slideLayouts/slideLayout65.xml"/><Relationship Id="rId3" Type="http://schemas.openxmlformats.org/officeDocument/2006/relationships/slideLayout" Target="../slideLayouts/slideLayout42.xml"/><Relationship Id="rId21" Type="http://schemas.openxmlformats.org/officeDocument/2006/relationships/slideLayout" Target="../slideLayouts/slideLayout60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17" Type="http://schemas.openxmlformats.org/officeDocument/2006/relationships/slideLayout" Target="../slideLayouts/slideLayout56.xml"/><Relationship Id="rId25" Type="http://schemas.openxmlformats.org/officeDocument/2006/relationships/slideLayout" Target="../slideLayouts/slideLayout64.xml"/><Relationship Id="rId2" Type="http://schemas.openxmlformats.org/officeDocument/2006/relationships/slideLayout" Target="../slideLayouts/slideLayout41.xml"/><Relationship Id="rId16" Type="http://schemas.openxmlformats.org/officeDocument/2006/relationships/slideLayout" Target="../slideLayouts/slideLayout55.xml"/><Relationship Id="rId20" Type="http://schemas.openxmlformats.org/officeDocument/2006/relationships/slideLayout" Target="../slideLayouts/slideLayout59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24" Type="http://schemas.openxmlformats.org/officeDocument/2006/relationships/slideLayout" Target="../slideLayouts/slideLayout63.xml"/><Relationship Id="rId5" Type="http://schemas.openxmlformats.org/officeDocument/2006/relationships/slideLayout" Target="../slideLayouts/slideLayout44.xml"/><Relationship Id="rId15" Type="http://schemas.openxmlformats.org/officeDocument/2006/relationships/slideLayout" Target="../slideLayouts/slideLayout54.xml"/><Relationship Id="rId23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49.xml"/><Relationship Id="rId19" Type="http://schemas.openxmlformats.org/officeDocument/2006/relationships/slideLayout" Target="../slideLayouts/slideLayout58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slideLayout" Target="../slideLayouts/slideLayout53.xml"/><Relationship Id="rId22" Type="http://schemas.openxmlformats.org/officeDocument/2006/relationships/slideLayout" Target="../slideLayouts/slideLayout61.xml"/><Relationship Id="rId27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8E6811-C4C5-414E-8BBC-0D0762B96B51}" type="datetimeFigureOut">
              <a:rPr lang="en-GB" smtClean="0"/>
              <a:t>14/10/2026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47F4C8-86F4-4ED0-9475-123EB83A038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107247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2713F6B-AE6A-675A-014B-7FF20F67B4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706A6A-0E9F-C955-C100-D2AEAFE865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80D24F-D263-CD43-8CBE-0D29ED533E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0FBE328-3078-4B3C-86FD-81245B5E8F18}" type="datetimeFigureOut">
              <a:rPr lang="en-GB" smtClean="0"/>
              <a:t>14/10/2026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66D115-C81C-3850-7D75-8EBECF6BFD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70190F-FD53-91B2-8874-51F5E6E1B8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7A0CC8-06D2-4B24-B2BE-5B9B06D178F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16465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 dirty="0"/>
          </a:p>
        </p:txBody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666B9367-6810-4335-9B2F-4183ECB8687F}" type="datetimeFigureOut">
              <a:rPr lang="en-GB" smtClean="0"/>
              <a:t>14/10/2026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07603CC9-9E2C-45D4-B9E3-D787A0FEA701}" type="slidenum">
              <a:rPr lang="en-GB" smtClean="0"/>
              <a:t>‹#›</a:t>
            </a:fld>
            <a:endParaRPr lang="en-GB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2941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C3D3C25-D4D1-5694-1ED6-653C20EC31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6684"/>
            <a:ext cx="10515600" cy="4349749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 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Nineth level</a:t>
            </a:r>
          </a:p>
          <a:p>
            <a:pPr lvl="7"/>
            <a:endParaRPr lang="en-US"/>
          </a:p>
          <a:p>
            <a:pPr lvl="8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975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  <p:sldLayoutId id="2147483717" r:id="rId15"/>
    <p:sldLayoutId id="2147483718" r:id="rId16"/>
    <p:sldLayoutId id="2147483719" r:id="rId17"/>
    <p:sldLayoutId id="2147483720" r:id="rId18"/>
    <p:sldLayoutId id="2147483721" r:id="rId19"/>
    <p:sldLayoutId id="2147483722" r:id="rId20"/>
    <p:sldLayoutId id="2147483723" r:id="rId21"/>
    <p:sldLayoutId id="2147483724" r:id="rId22"/>
    <p:sldLayoutId id="2147483725" r:id="rId23"/>
    <p:sldLayoutId id="2147483726" r:id="rId24"/>
    <p:sldLayoutId id="2147483727" r:id="rId25"/>
    <p:sldLayoutId id="2147483728" r:id="rId26"/>
  </p:sldLayoutIdLst>
  <p:transition>
    <p:push dir="u"/>
  </p:transition>
  <p:hf sldNum="0" hdr="0" dt="0"/>
  <p:txStyles>
    <p:titleStyle>
      <a:lvl1pPr algn="r" defTabSz="457200" rtl="0" eaLnBrk="0" fontAlgn="base" hangingPunct="0">
        <a:spcBef>
          <a:spcPct val="0"/>
        </a:spcBef>
        <a:spcAft>
          <a:spcPct val="0"/>
        </a:spcAft>
        <a:defRPr sz="1600" kern="1200" cap="all" baseline="0">
          <a:solidFill>
            <a:schemeClr val="accent2"/>
          </a:solidFill>
          <a:latin typeface="Montserrat" pitchFamily="2" charset="77"/>
          <a:ea typeface="ヒラギノ角ゴ Pro W3" charset="0"/>
          <a:cs typeface="ヒラギノ角ゴ Pro W3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charset="0"/>
          <a:ea typeface="ヒラギノ角ゴ Pro W3" charset="0"/>
          <a:cs typeface="ヒラギノ角ゴ Pro W3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charset="0"/>
          <a:ea typeface="ヒラギノ角ゴ Pro W3" charset="0"/>
          <a:cs typeface="ヒラギノ角ゴ Pro W3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charset="0"/>
          <a:ea typeface="ヒラギノ角ゴ Pro W3" charset="0"/>
          <a:cs typeface="ヒラギノ角ゴ Pro W3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charset="0"/>
          <a:ea typeface="ヒラギノ角ゴ Pro W3" charset="0"/>
          <a:cs typeface="ヒラギノ角ゴ Pro W3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charset="0"/>
          <a:ea typeface="ヒラギノ角ゴ Pro W3" charset="0"/>
          <a:cs typeface="ヒラギノ角ゴ Pro W3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charset="0"/>
          <a:ea typeface="ヒラギノ角ゴ Pro W3" charset="0"/>
          <a:cs typeface="ヒラギノ角ゴ Pro W3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charset="0"/>
          <a:ea typeface="ヒラギノ角ゴ Pro W3" charset="0"/>
          <a:cs typeface="ヒラギノ角ゴ Pro W3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charset="0"/>
          <a:ea typeface="ヒラギノ角ゴ Pro W3" charset="0"/>
          <a:cs typeface="ヒラギノ角ゴ Pro W3" charset="0"/>
        </a:defRPr>
      </a:lvl9pPr>
    </p:titleStyle>
    <p:bodyStyle>
      <a:lvl1pPr marL="0" indent="0" algn="l" defTabSz="457200" rtl="0" eaLnBrk="0" fontAlgn="base" hangingPunct="0">
        <a:spcBef>
          <a:spcPts val="600"/>
        </a:spcBef>
        <a:spcAft>
          <a:spcPct val="0"/>
        </a:spcAft>
        <a:buClr>
          <a:schemeClr val="accent4"/>
        </a:buClr>
        <a:buFont typeface="Arial" panose="020B0604020202020204" pitchFamily="34" charset="0"/>
        <a:buNone/>
        <a:defRPr sz="2400" kern="1200" cap="none" spc="-50" baseline="0">
          <a:solidFill>
            <a:schemeClr val="tx1"/>
          </a:solidFill>
          <a:latin typeface="+mn-lt"/>
          <a:ea typeface="ヒラギノ角ゴ Pro W3" charset="0"/>
          <a:cs typeface="Arial" panose="020B0604020202020204" pitchFamily="34" charset="0"/>
        </a:defRPr>
      </a:lvl1pPr>
      <a:lvl2pPr marL="180000" indent="-180000" algn="l" defTabSz="457200" rtl="0" eaLnBrk="0" fontAlgn="base" hangingPunct="0">
        <a:spcBef>
          <a:spcPts val="600"/>
        </a:spcBef>
        <a:spcAft>
          <a:spcPct val="0"/>
        </a:spcAft>
        <a:buClr>
          <a:schemeClr val="accent3"/>
        </a:buClr>
        <a:buFont typeface="Arial" panose="020B0604020202020204" pitchFamily="34" charset="0"/>
        <a:buChar char="•"/>
        <a:tabLst>
          <a:tab pos="989013" algn="l"/>
        </a:tabLst>
        <a:defRPr sz="2400" kern="1200" cap="none" baseline="0">
          <a:solidFill>
            <a:schemeClr val="tx1"/>
          </a:solidFill>
          <a:latin typeface="+mn-lt"/>
          <a:ea typeface="ヒラギノ角ゴ Pro W3" charset="0"/>
          <a:cs typeface="Arial" panose="020B0604020202020204" pitchFamily="34" charset="0"/>
        </a:defRPr>
      </a:lvl2pPr>
      <a:lvl3pPr marL="540000" indent="-180000" algn="l" defTabSz="457200" rtl="0" eaLnBrk="0" fontAlgn="base" hangingPunct="0">
        <a:spcBef>
          <a:spcPts val="600"/>
        </a:spcBef>
        <a:spcAft>
          <a:spcPct val="0"/>
        </a:spcAft>
        <a:buClr>
          <a:schemeClr val="accent3"/>
        </a:buClr>
        <a:buFont typeface="Arial" panose="020B0604020202020204" pitchFamily="34" charset="0"/>
        <a:buChar char="−"/>
        <a:defRPr sz="2400" kern="1200" baseline="0">
          <a:solidFill>
            <a:schemeClr val="tx1"/>
          </a:solidFill>
          <a:latin typeface="+mn-lt"/>
          <a:ea typeface="ヒラギノ角ゴ Pro W3" charset="0"/>
          <a:cs typeface="Arial" panose="020B0604020202020204" pitchFamily="34" charset="0"/>
        </a:defRPr>
      </a:lvl3pPr>
      <a:lvl4pPr marL="900000" indent="-180000" algn="l" defTabSz="457200" rtl="0" eaLnBrk="0" fontAlgn="base" hangingPunct="0">
        <a:spcBef>
          <a:spcPts val="600"/>
        </a:spcBef>
        <a:spcAft>
          <a:spcPts val="0"/>
        </a:spcAft>
        <a:buClr>
          <a:schemeClr val="tx2"/>
        </a:buClr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+mn-lt"/>
          <a:ea typeface="ヒラギノ角ゴ Pro W3" charset="0"/>
          <a:cs typeface="Arial" panose="020B0604020202020204" pitchFamily="34" charset="0"/>
        </a:defRPr>
      </a:lvl4pPr>
      <a:lvl5pPr marL="0" indent="0" algn="l" defTabSz="457200" rtl="0" eaLnBrk="0" fontAlgn="base" hangingPunct="0">
        <a:spcBef>
          <a:spcPts val="600"/>
        </a:spcBef>
        <a:spcAft>
          <a:spcPts val="0"/>
        </a:spcAft>
        <a:buClr>
          <a:schemeClr val="tx2"/>
        </a:buClr>
        <a:buFontTx/>
        <a:buNone/>
        <a:defRPr sz="2400" kern="1200">
          <a:solidFill>
            <a:schemeClr val="tx2"/>
          </a:solidFill>
          <a:latin typeface="+mn-lt"/>
          <a:ea typeface="ヒラギノ角ゴ Pro W3" charset="0"/>
          <a:cs typeface="Arial" panose="020B0604020202020204" pitchFamily="34" charset="0"/>
        </a:defRPr>
      </a:lvl5pPr>
      <a:lvl6pPr marL="0" indent="0" algn="l" defTabSz="457200" rtl="0" eaLnBrk="1" latinLnBrk="0" hangingPunct="1">
        <a:spcBef>
          <a:spcPts val="600"/>
        </a:spcBef>
        <a:spcAft>
          <a:spcPts val="0"/>
        </a:spcAft>
        <a:buFontTx/>
        <a:buNone/>
        <a:defRPr sz="2400" b="1" kern="120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l" defTabSz="457200" rtl="0" eaLnBrk="1" latinLnBrk="0" hangingPunct="1">
        <a:spcBef>
          <a:spcPts val="600"/>
        </a:spcBef>
        <a:spcAft>
          <a:spcPts val="0"/>
        </a:spcAft>
        <a:buFontTx/>
        <a:buNone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l" defTabSz="457200" rtl="0" eaLnBrk="1" latinLnBrk="0" hangingPunct="1">
        <a:spcBef>
          <a:spcPts val="600"/>
        </a:spcBef>
        <a:buFontTx/>
        <a:buNone/>
        <a:defRPr sz="2400" b="0" i="1" kern="120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l" defTabSz="457200" rtl="0" eaLnBrk="1" latinLnBrk="0" hangingPunct="1">
        <a:spcBef>
          <a:spcPts val="600"/>
        </a:spcBef>
        <a:buFontTx/>
        <a:buNone/>
        <a:defRPr sz="2400" b="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7" Type="http://schemas.openxmlformats.org/officeDocument/2006/relationships/image" Target="../media/image32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31.jpg"/><Relationship Id="rId5" Type="http://schemas.openxmlformats.org/officeDocument/2006/relationships/image" Target="../media/image30.jpg"/><Relationship Id="rId4" Type="http://schemas.openxmlformats.org/officeDocument/2006/relationships/image" Target="../media/image29.jp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2.xml"/><Relationship Id="rId4" Type="http://schemas.openxmlformats.org/officeDocument/2006/relationships/image" Target="../media/image34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13" Type="http://schemas.openxmlformats.org/officeDocument/2006/relationships/image" Target="../media/image46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12" Type="http://schemas.openxmlformats.org/officeDocument/2006/relationships/image" Target="../media/image4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9.jpeg"/><Relationship Id="rId11" Type="http://schemas.openxmlformats.org/officeDocument/2006/relationships/image" Target="../media/image44.png"/><Relationship Id="rId5" Type="http://schemas.openxmlformats.org/officeDocument/2006/relationships/image" Target="../media/image38.jpeg"/><Relationship Id="rId15" Type="http://schemas.openxmlformats.org/officeDocument/2006/relationships/image" Target="../media/image48.jpeg"/><Relationship Id="rId10" Type="http://schemas.openxmlformats.org/officeDocument/2006/relationships/image" Target="../media/image43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Relationship Id="rId14" Type="http://schemas.openxmlformats.org/officeDocument/2006/relationships/image" Target="../media/image47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9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9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eg"/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54.jpeg"/><Relationship Id="rId11" Type="http://schemas.openxmlformats.org/officeDocument/2006/relationships/image" Target="../media/image59.jpeg"/><Relationship Id="rId5" Type="http://schemas.openxmlformats.org/officeDocument/2006/relationships/image" Target="../media/image53.jpeg"/><Relationship Id="rId10" Type="http://schemas.openxmlformats.org/officeDocument/2006/relationships/image" Target="../media/image58.png"/><Relationship Id="rId4" Type="http://schemas.openxmlformats.org/officeDocument/2006/relationships/image" Target="../media/image52.jpeg"/><Relationship Id="rId9" Type="http://schemas.openxmlformats.org/officeDocument/2006/relationships/image" Target="../media/image57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9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svg"/><Relationship Id="rId13" Type="http://schemas.openxmlformats.org/officeDocument/2006/relationships/image" Target="../media/image75.svg"/><Relationship Id="rId18" Type="http://schemas.openxmlformats.org/officeDocument/2006/relationships/image" Target="../media/image80.jpeg"/><Relationship Id="rId3" Type="http://schemas.openxmlformats.org/officeDocument/2006/relationships/image" Target="../media/image65.jpeg"/><Relationship Id="rId7" Type="http://schemas.openxmlformats.org/officeDocument/2006/relationships/image" Target="../media/image69.svg"/><Relationship Id="rId12" Type="http://schemas.openxmlformats.org/officeDocument/2006/relationships/image" Target="../media/image74.svg"/><Relationship Id="rId17" Type="http://schemas.openxmlformats.org/officeDocument/2006/relationships/image" Target="../media/image79.jpeg"/><Relationship Id="rId2" Type="http://schemas.openxmlformats.org/officeDocument/2006/relationships/notesSlide" Target="../notesSlides/notesSlide30.xml"/><Relationship Id="rId16" Type="http://schemas.openxmlformats.org/officeDocument/2006/relationships/image" Target="../media/image78.jpeg"/><Relationship Id="rId20" Type="http://schemas.openxmlformats.org/officeDocument/2006/relationships/image" Target="../media/image36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68.svg"/><Relationship Id="rId11" Type="http://schemas.openxmlformats.org/officeDocument/2006/relationships/image" Target="../media/image73.svg"/><Relationship Id="rId5" Type="http://schemas.openxmlformats.org/officeDocument/2006/relationships/image" Target="../media/image67.svg"/><Relationship Id="rId15" Type="http://schemas.openxmlformats.org/officeDocument/2006/relationships/image" Target="../media/image77.png"/><Relationship Id="rId10" Type="http://schemas.openxmlformats.org/officeDocument/2006/relationships/image" Target="../media/image72.svg"/><Relationship Id="rId19" Type="http://schemas.openxmlformats.org/officeDocument/2006/relationships/image" Target="../media/image81.jpeg"/><Relationship Id="rId4" Type="http://schemas.openxmlformats.org/officeDocument/2006/relationships/image" Target="../media/image66.jpeg"/><Relationship Id="rId9" Type="http://schemas.openxmlformats.org/officeDocument/2006/relationships/image" Target="../media/image71.svg"/><Relationship Id="rId14" Type="http://schemas.openxmlformats.org/officeDocument/2006/relationships/image" Target="../media/image76.jpe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45.png"/><Relationship Id="rId7" Type="http://schemas.openxmlformats.org/officeDocument/2006/relationships/image" Target="../media/image46.png"/><Relationship Id="rId12" Type="http://schemas.openxmlformats.org/officeDocument/2006/relationships/image" Target="../media/image36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48.jpeg"/><Relationship Id="rId11" Type="http://schemas.openxmlformats.org/officeDocument/2006/relationships/hyperlink" Target="https://www.investni.com/support-for-business/leadership-and-capability-development/leadership-and-management-service" TargetMode="External"/><Relationship Id="rId5" Type="http://schemas.openxmlformats.org/officeDocument/2006/relationships/image" Target="../media/image44.png"/><Relationship Id="rId10" Type="http://schemas.openxmlformats.org/officeDocument/2006/relationships/image" Target="../media/image41.jpeg"/><Relationship Id="rId4" Type="http://schemas.openxmlformats.org/officeDocument/2006/relationships/image" Target="../media/image47.png"/><Relationship Id="rId9" Type="http://schemas.openxmlformats.org/officeDocument/2006/relationships/image" Target="../media/image3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8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7.png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0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slideLayout" Target="../slideLayouts/slideLayout19.xml"/><Relationship Id="rId1" Type="http://schemas.openxmlformats.org/officeDocument/2006/relationships/video" Target="https://www.youtube.com/embed/GB7RgqF_k9E?feature=oembed" TargetMode="Externa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82.png"/><Relationship Id="rId5" Type="http://schemas.openxmlformats.org/officeDocument/2006/relationships/image" Target="../media/image40.png"/><Relationship Id="rId4" Type="http://schemas.openxmlformats.org/officeDocument/2006/relationships/image" Target="../media/image39.jpe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13" Type="http://schemas.openxmlformats.org/officeDocument/2006/relationships/image" Target="../media/image98.png"/><Relationship Id="rId3" Type="http://schemas.openxmlformats.org/officeDocument/2006/relationships/image" Target="../media/image89.png"/><Relationship Id="rId7" Type="http://schemas.openxmlformats.org/officeDocument/2006/relationships/image" Target="../media/image93.png"/><Relationship Id="rId12" Type="http://schemas.openxmlformats.org/officeDocument/2006/relationships/image" Target="../media/image39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92.png"/><Relationship Id="rId11" Type="http://schemas.openxmlformats.org/officeDocument/2006/relationships/image" Target="../media/image97.jpeg"/><Relationship Id="rId5" Type="http://schemas.openxmlformats.org/officeDocument/2006/relationships/image" Target="../media/image91.png"/><Relationship Id="rId10" Type="http://schemas.openxmlformats.org/officeDocument/2006/relationships/image" Target="../media/image96.jpeg"/><Relationship Id="rId4" Type="http://schemas.openxmlformats.org/officeDocument/2006/relationships/image" Target="../media/image90.png"/><Relationship Id="rId9" Type="http://schemas.openxmlformats.org/officeDocument/2006/relationships/image" Target="../media/image95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jpeg"/><Relationship Id="rId3" Type="http://schemas.openxmlformats.org/officeDocument/2006/relationships/image" Target="../media/image100.jpeg"/><Relationship Id="rId7" Type="http://schemas.openxmlformats.org/officeDocument/2006/relationships/image" Target="../media/image103.jpeg"/><Relationship Id="rId12" Type="http://schemas.openxmlformats.org/officeDocument/2006/relationships/image" Target="../media/image106.jpeg"/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02.jpeg"/><Relationship Id="rId11" Type="http://schemas.openxmlformats.org/officeDocument/2006/relationships/image" Target="../media/image105.jpeg"/><Relationship Id="rId5" Type="http://schemas.openxmlformats.org/officeDocument/2006/relationships/image" Target="../media/image40.png"/><Relationship Id="rId10" Type="http://schemas.openxmlformats.org/officeDocument/2006/relationships/image" Target="../media/image80.jpeg"/><Relationship Id="rId4" Type="http://schemas.openxmlformats.org/officeDocument/2006/relationships/image" Target="../media/image101.jpeg"/><Relationship Id="rId9" Type="http://schemas.openxmlformats.org/officeDocument/2006/relationships/image" Target="../media/image104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8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2.png"/><Relationship Id="rId5" Type="http://schemas.openxmlformats.org/officeDocument/2006/relationships/image" Target="../media/image107.png"/><Relationship Id="rId4" Type="http://schemas.microsoft.com/office/2007/relationships/hdphoto" Target="../media/hdphoto1.wdp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43.png"/><Relationship Id="rId5" Type="http://schemas.openxmlformats.org/officeDocument/2006/relationships/image" Target="../media/image44.png"/><Relationship Id="rId4" Type="http://schemas.openxmlformats.org/officeDocument/2006/relationships/image" Target="../media/image46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g"/><Relationship Id="rId1" Type="http://schemas.openxmlformats.org/officeDocument/2006/relationships/slideLayout" Target="../slideLayouts/slideLayout18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19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19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9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9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9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9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9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19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23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23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9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23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9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9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g"/><Relationship Id="rId1" Type="http://schemas.openxmlformats.org/officeDocument/2006/relationships/slideLayout" Target="../slideLayouts/slideLayout23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hyperlink" Target="mailto:skillsforlifeandwork@economy-ni.gov.uk" TargetMode="Externa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3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4.svg"/><Relationship Id="rId4" Type="http://schemas.openxmlformats.org/officeDocument/2006/relationships/image" Target="../media/image2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11171-35B6-16D3-428D-CC3F0A4D74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42628" y="274921"/>
            <a:ext cx="9144000" cy="2387600"/>
          </a:xfrm>
        </p:spPr>
        <p:txBody>
          <a:bodyPr>
            <a:normAutofit/>
          </a:bodyPr>
          <a:lstStyle/>
          <a:p>
            <a:r>
              <a:rPr lang="en-GB" b="1" dirty="0">
                <a:latin typeface="Calibri" panose="020F0502020204030204" pitchFamily="34" charset="0"/>
                <a:cs typeface="Calibri" panose="020F0502020204030204" pitchFamily="34" charset="0"/>
              </a:rPr>
              <a:t>Skills 2 propel</a:t>
            </a: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651360C-7515-980B-BE62-891C8555EB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5153" y="6345999"/>
            <a:ext cx="9144000" cy="1655762"/>
          </a:xfrm>
        </p:spPr>
        <p:txBody>
          <a:bodyPr>
            <a:normAutofit/>
          </a:bodyPr>
          <a:lstStyle/>
          <a:p>
            <a:r>
              <a:rPr lang="en-GB" sz="2400" b="1" dirty="0"/>
              <a:t>15</a:t>
            </a:r>
            <a:r>
              <a:rPr lang="en-GB" sz="2400" b="1" baseline="30000" dirty="0"/>
              <a:t>th</a:t>
            </a:r>
            <a:r>
              <a:rPr lang="en-GB" sz="2400" b="1" dirty="0"/>
              <a:t> October 2026</a:t>
            </a:r>
          </a:p>
        </p:txBody>
      </p:sp>
      <p:pic>
        <p:nvPicPr>
          <p:cNvPr id="5" name="Picture 4" descr="A black and white logo&#10;&#10;Description automatically generated">
            <a:extLst>
              <a:ext uri="{FF2B5EF4-FFF2-40B4-BE49-F238E27FC236}">
                <a16:creationId xmlns:a16="http://schemas.microsoft.com/office/drawing/2014/main" id="{9D2E2882-7A08-D0E7-A931-10CB3649988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97" b="15008"/>
          <a:stretch/>
        </p:blipFill>
        <p:spPr bwMode="auto">
          <a:xfrm>
            <a:off x="886747" y="736269"/>
            <a:ext cx="4036602" cy="269273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99B2E7E-9DF5-8E8B-11E9-D0C03016171B}"/>
              </a:ext>
            </a:extLst>
          </p:cNvPr>
          <p:cNvSpPr txBox="1"/>
          <p:nvPr/>
        </p:nvSpPr>
        <p:spPr>
          <a:xfrm>
            <a:off x="1214586" y="3160309"/>
            <a:ext cx="1058934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4800" i="1" cap="all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‘Building Stronger Leaders, </a:t>
            </a:r>
            <a:r>
              <a:rPr lang="en-GB" sz="4800" i="1" cap="all" dirty="0">
                <a:latin typeface="Calibri" panose="020F0502020204030204" pitchFamily="34" charset="0"/>
                <a:cs typeface="Calibri" panose="020F0502020204030204" pitchFamily="34" charset="0"/>
              </a:rPr>
              <a:t>Building stronger</a:t>
            </a:r>
            <a:r>
              <a:rPr lang="en-GB" sz="4800" i="1" cap="all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Businesses!’</a:t>
            </a:r>
          </a:p>
        </p:txBody>
      </p:sp>
    </p:spTree>
    <p:extLst>
      <p:ext uri="{BB962C8B-B14F-4D97-AF65-F5344CB8AC3E}">
        <p14:creationId xmlns:p14="http://schemas.microsoft.com/office/powerpoint/2010/main" val="9420887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F4C9113-F4D3-B548-8558-E4D0AD06BB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DA15B1D-0133-4CB3-B7CC-61FA72874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EF2F61C-287D-47BC-878F-C876F74FFD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BB2F86B-372F-3904-3B0A-D021E4E130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764373"/>
            <a:ext cx="4753466" cy="1293028"/>
          </a:xfrm>
        </p:spPr>
        <p:txBody>
          <a:bodyPr>
            <a:normAutofit/>
          </a:bodyPr>
          <a:lstStyle/>
          <a:p>
            <a:r>
              <a:rPr lang="en-GB" dirty="0"/>
              <a:t>WELCOME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9B99CB-4B07-08DD-E777-EE544BDBC2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194560"/>
            <a:ext cx="5099193" cy="40241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800" b="1" dirty="0"/>
              <a:t>Marc McGerty</a:t>
            </a: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US" sz="2800" dirty="0"/>
              <a:t>Causeway Coast and Glens Labour Market Partnership </a:t>
            </a:r>
          </a:p>
          <a:p>
            <a:endParaRPr lang="en-GB" dirty="0"/>
          </a:p>
        </p:txBody>
      </p:sp>
      <p:sp>
        <p:nvSpPr>
          <p:cNvPr id="14" name="Rounded Rectangle 14">
            <a:extLst>
              <a:ext uri="{FF2B5EF4-FFF2-40B4-BE49-F238E27FC236}">
                <a16:creationId xmlns:a16="http://schemas.microsoft.com/office/drawing/2014/main" id="{B5BA9375-863F-4B24-9083-14FE819F8E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5999" y="1066164"/>
            <a:ext cx="5305958" cy="5148371"/>
          </a:xfrm>
          <a:prstGeom prst="roundRect">
            <a:avLst>
              <a:gd name="adj" fmla="val 2403"/>
            </a:avLst>
          </a:prstGeom>
          <a:solidFill>
            <a:srgbClr val="FFFFFF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Text&#10;&#10;Description automatically generated with low confidence">
            <a:extLst>
              <a:ext uri="{FF2B5EF4-FFF2-40B4-BE49-F238E27FC236}">
                <a16:creationId xmlns:a16="http://schemas.microsoft.com/office/drawing/2014/main" id="{BE6C7E43-562D-9BA5-B6A2-203A8C012C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1" r="1" b="1"/>
          <a:stretch>
            <a:fillRect/>
          </a:stretch>
        </p:blipFill>
        <p:spPr>
          <a:xfrm>
            <a:off x="6042464" y="1064767"/>
            <a:ext cx="5235136" cy="5149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5849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46300-0241-5368-F37E-09F3F242B7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5AFA39-FA57-5A04-4294-E8ABC307E9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970117"/>
            <a:ext cx="10820400" cy="4024125"/>
          </a:xfrm>
        </p:spPr>
        <p:txBody>
          <a:bodyPr>
            <a:normAutofit fontScale="92500"/>
          </a:bodyPr>
          <a:lstStyle/>
          <a:p>
            <a:r>
              <a:rPr lang="en-GB" dirty="0"/>
              <a:t>9.30am - Deputy Mayor, Alderman Sandra Hunter </a:t>
            </a:r>
          </a:p>
          <a:p>
            <a:r>
              <a:rPr lang="en-GB" dirty="0"/>
              <a:t>9.35am - Labour Market Partnership Overview, Marc McGerty</a:t>
            </a:r>
          </a:p>
          <a:p>
            <a:r>
              <a:rPr lang="en-GB" dirty="0"/>
              <a:t>9.45am - Employer Case Study </a:t>
            </a:r>
          </a:p>
          <a:p>
            <a:pPr lvl="1"/>
            <a:r>
              <a:rPr lang="en-GB" dirty="0"/>
              <a:t>Kelly Crosskey - Platinum Care</a:t>
            </a:r>
          </a:p>
          <a:p>
            <a:pPr lvl="1"/>
            <a:r>
              <a:rPr lang="en-GB" dirty="0"/>
              <a:t>Declan Hassan - Moore NI</a:t>
            </a:r>
          </a:p>
          <a:p>
            <a:r>
              <a:rPr lang="en-GB" dirty="0"/>
              <a:t>10.15am - Leadership and Management Development Skills Funding and Support </a:t>
            </a:r>
          </a:p>
          <a:p>
            <a:pPr lvl="1"/>
            <a:r>
              <a:rPr lang="en-GB" dirty="0"/>
              <a:t>Invest NI Leadership Team Programme (Catherine McGuigan)</a:t>
            </a:r>
          </a:p>
          <a:p>
            <a:pPr lvl="1"/>
            <a:r>
              <a:rPr lang="en-GB" dirty="0"/>
              <a:t>Apprenticeships and Higher Level Apprenticeships (Katie Devenney DfE)</a:t>
            </a:r>
          </a:p>
          <a:p>
            <a:pPr lvl="1"/>
            <a:r>
              <a:rPr lang="en-GB" dirty="0"/>
              <a:t>Other Support  (Marc McGerty)</a:t>
            </a:r>
          </a:p>
          <a:p>
            <a:r>
              <a:rPr lang="en-GB" dirty="0"/>
              <a:t>QUESTIONS</a:t>
            </a:r>
          </a:p>
          <a:p>
            <a:r>
              <a:rPr lang="en-GB" dirty="0"/>
              <a:t>10.45am Networking and Skills Exhibitors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565272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4ABDF0-C2D7-9973-0479-4D4281E1C1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8877" y="2462544"/>
            <a:ext cx="7014938" cy="1293028"/>
          </a:xfrm>
        </p:spPr>
        <p:txBody>
          <a:bodyPr>
            <a:normAutofit fontScale="90000"/>
          </a:bodyPr>
          <a:lstStyle/>
          <a:p>
            <a:r>
              <a:rPr lang="en-GB" b="1" dirty="0"/>
              <a:t>Deputy Mayor of Causeway Coast and Glens</a:t>
            </a:r>
            <a:br>
              <a:rPr lang="en-GB" b="1" dirty="0"/>
            </a:br>
            <a:br>
              <a:rPr lang="en-GB" b="1" dirty="0"/>
            </a:br>
            <a:r>
              <a:rPr lang="en-GB" b="1" dirty="0"/>
              <a:t> Alderman Sandra Hunter</a:t>
            </a:r>
            <a:br>
              <a:rPr lang="en-GB" b="1" dirty="0"/>
            </a:br>
            <a:endParaRPr lang="en-GB" dirty="0"/>
          </a:p>
        </p:txBody>
      </p:sp>
      <p:pic>
        <p:nvPicPr>
          <p:cNvPr id="6" name="Picture 5" descr="IMG 20260604 WA0001">
            <a:extLst>
              <a:ext uri="{FF2B5EF4-FFF2-40B4-BE49-F238E27FC236}">
                <a16:creationId xmlns:a16="http://schemas.microsoft.com/office/drawing/2014/main" id="{3B884C39-B9F6-6570-6B55-A89A369ED68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409" b="36565"/>
          <a:stretch>
            <a:fillRect/>
          </a:stretch>
        </p:blipFill>
        <p:spPr>
          <a:xfrm>
            <a:off x="1769809" y="1747306"/>
            <a:ext cx="2222088" cy="3363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1693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95DD5BC2-A8E7-4CAD-955A-3807355EC9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3" name="Rounded Rectangle 11">
            <a:extLst>
              <a:ext uri="{FF2B5EF4-FFF2-40B4-BE49-F238E27FC236}">
                <a16:creationId xmlns:a16="http://schemas.microsoft.com/office/drawing/2014/main" id="{2770B5F4-AED0-4A3A-859D-B6239ED38A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03" y="643464"/>
            <a:ext cx="10905195" cy="5571072"/>
          </a:xfrm>
          <a:prstGeom prst="roundRect">
            <a:avLst>
              <a:gd name="adj" fmla="val 2403"/>
            </a:avLst>
          </a:prstGeom>
          <a:solidFill>
            <a:srgbClr val="FFFFFF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Content Placeholder 4" descr="Text&#10;&#10;Description automatically generated with low confidence">
            <a:extLst>
              <a:ext uri="{FF2B5EF4-FFF2-40B4-BE49-F238E27FC236}">
                <a16:creationId xmlns:a16="http://schemas.microsoft.com/office/drawing/2014/main" id="{7965AA06-D048-AE56-0FCF-057CB9B2F9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5272" y="-287274"/>
            <a:ext cx="6970324" cy="6970324"/>
          </a:xfrm>
          <a:prstGeom prst="rect">
            <a:avLst/>
          </a:prstGeom>
          <a:ln w="31750" cap="sq">
            <a:noFill/>
            <a:miter lim="800000"/>
          </a:ln>
        </p:spPr>
      </p:pic>
    </p:spTree>
    <p:extLst>
      <p:ext uri="{BB962C8B-B14F-4D97-AF65-F5344CB8AC3E}">
        <p14:creationId xmlns:p14="http://schemas.microsoft.com/office/powerpoint/2010/main" val="22266577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BF953-CCFE-497C-C1AD-55A51CC69B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LMP Members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9120C2-BD2E-E0E2-9375-E6EED798B8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9997292" cy="4329663"/>
          </a:xfrm>
        </p:spPr>
        <p:txBody>
          <a:bodyPr>
            <a:normAutofit/>
          </a:bodyPr>
          <a:lstStyle/>
          <a:p>
            <a:r>
              <a:rPr lang="en-GB" sz="2400" dirty="0"/>
              <a:t>Department for Communities</a:t>
            </a:r>
          </a:p>
          <a:p>
            <a:r>
              <a:rPr lang="en-GB" sz="2400" dirty="0"/>
              <a:t>Invest NI</a:t>
            </a:r>
          </a:p>
          <a:p>
            <a:r>
              <a:rPr lang="en-GB" sz="2400" dirty="0"/>
              <a:t>Jobs and Benefits Office </a:t>
            </a:r>
          </a:p>
          <a:p>
            <a:r>
              <a:rPr lang="en-GB" sz="2400" dirty="0"/>
              <a:t>NWRC</a:t>
            </a:r>
          </a:p>
          <a:p>
            <a:r>
              <a:rPr lang="en-GB" sz="2400" dirty="0"/>
              <a:t>NRC </a:t>
            </a:r>
          </a:p>
          <a:p>
            <a:r>
              <a:rPr lang="en-GB" sz="2400" dirty="0"/>
              <a:t>Local Enterprise Agencies </a:t>
            </a:r>
          </a:p>
          <a:p>
            <a:r>
              <a:rPr lang="en-GB" sz="2400" dirty="0"/>
              <a:t>Careers Service</a:t>
            </a:r>
          </a:p>
          <a:p>
            <a:r>
              <a:rPr lang="en-GB" sz="2400" dirty="0"/>
              <a:t>Northern Trust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205899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446D96-97A2-7BB1-9F82-1E34E09C5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6933" y="609600"/>
            <a:ext cx="10197494" cy="1099457"/>
          </a:xfrm>
        </p:spPr>
        <p:txBody>
          <a:bodyPr>
            <a:normAutofit/>
          </a:bodyPr>
          <a:lstStyle/>
          <a:p>
            <a:r>
              <a:rPr lang="en-GB" dirty="0"/>
              <a:t>LMP Action Plan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3E3BF65C-DF22-C05C-58A4-541FE4E6EF7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29637569"/>
              </p:ext>
            </p:extLst>
          </p:nvPr>
        </p:nvGraphicFramePr>
        <p:xfrm>
          <a:off x="707573" y="1709056"/>
          <a:ext cx="10707679" cy="45393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7950815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30BD2399-7475-404C-BAC9-E55E167692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0D748104-6E76-4AD9-9940-82154F97E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graphicFrame>
        <p:nvGraphicFramePr>
          <p:cNvPr id="25" name="Content Placeholder 2">
            <a:extLst>
              <a:ext uri="{FF2B5EF4-FFF2-40B4-BE49-F238E27FC236}">
                <a16:creationId xmlns:a16="http://schemas.microsoft.com/office/drawing/2014/main" id="{255506A4-D3DA-0EFF-DF9E-6A48A46A17F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8640264"/>
              </p:ext>
            </p:extLst>
          </p:nvPr>
        </p:nvGraphicFramePr>
        <p:xfrm>
          <a:off x="281355" y="1879042"/>
          <a:ext cx="11465168" cy="43354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06F52EBA-5081-CC12-580A-02F2E48A20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LMP FOCUs</a:t>
            </a:r>
          </a:p>
        </p:txBody>
      </p:sp>
    </p:spTree>
    <p:extLst>
      <p:ext uri="{BB962C8B-B14F-4D97-AF65-F5344CB8AC3E}">
        <p14:creationId xmlns:p14="http://schemas.microsoft.com/office/powerpoint/2010/main" val="42707395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5E6230-3FD9-DD66-79E0-9FAD4C52B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Programmes	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17F8B21-CB13-E2C4-1B46-80C501346D0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02419725"/>
              </p:ext>
            </p:extLst>
          </p:nvPr>
        </p:nvGraphicFramePr>
        <p:xfrm>
          <a:off x="-1466099" y="343310"/>
          <a:ext cx="11274522" cy="599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5900203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E824FA-F9FB-ACE0-8C96-D5FEF11CBF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C915E-8983-1D69-4A27-12F28C848A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52887" y="358619"/>
            <a:ext cx="8610600" cy="1293028"/>
          </a:xfrm>
        </p:spPr>
        <p:txBody>
          <a:bodyPr/>
          <a:lstStyle/>
          <a:p>
            <a:r>
              <a:rPr lang="en-GB" dirty="0"/>
              <a:t>CCG LMP Achievements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944760B4-E418-3A5A-9EB8-85253C8C07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582"/>
          <a:stretch>
            <a:fillRect/>
          </a:stretch>
        </p:blipFill>
        <p:spPr>
          <a:xfrm>
            <a:off x="0" y="1386724"/>
            <a:ext cx="5820697" cy="448927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932F926-453B-CD09-DF36-2B2685C87F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231"/>
          <a:stretch>
            <a:fillRect/>
          </a:stretch>
        </p:blipFill>
        <p:spPr>
          <a:xfrm>
            <a:off x="5926204" y="1386724"/>
            <a:ext cx="6136841" cy="4489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3387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31916D-CF5E-A992-79F3-A65DAF8AFE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01F364-5EC7-E954-4D99-DAA60B4CD1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396722"/>
            <a:ext cx="10820400" cy="530887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815A07B-1040-A59D-E8D2-7CF4178995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900" y="0"/>
            <a:ext cx="10229850" cy="68199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A2DFBE8-D109-0D6E-85CB-C795C51371AF}"/>
              </a:ext>
            </a:extLst>
          </p:cNvPr>
          <p:cNvSpPr/>
          <p:nvPr/>
        </p:nvSpPr>
        <p:spPr>
          <a:xfrm>
            <a:off x="9410700" y="4648200"/>
            <a:ext cx="1809750" cy="1285875"/>
          </a:xfrm>
          <a:prstGeom prst="rect">
            <a:avLst/>
          </a:prstGeom>
          <a:solidFill>
            <a:srgbClr val="D8ED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4F0716E-5A5F-C309-5561-FA0171140699}"/>
              </a:ext>
            </a:extLst>
          </p:cNvPr>
          <p:cNvSpPr txBox="1"/>
          <p:nvPr/>
        </p:nvSpPr>
        <p:spPr>
          <a:xfrm>
            <a:off x="9410701" y="4648200"/>
            <a:ext cx="180974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013B72"/>
                </a:solidFill>
              </a:rPr>
              <a:t>We have much more to do!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5A14EDF1-583B-3EE9-97D1-D5024F795F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49" t="24306" r="19819" b="20366"/>
          <a:stretch>
            <a:fillRect/>
          </a:stretch>
        </p:blipFill>
        <p:spPr>
          <a:xfrm>
            <a:off x="10304226" y="5371594"/>
            <a:ext cx="916224" cy="577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5749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ounded Rectangle 14">
            <a:extLst>
              <a:ext uri="{FF2B5EF4-FFF2-40B4-BE49-F238E27FC236}">
                <a16:creationId xmlns:a16="http://schemas.microsoft.com/office/drawing/2014/main" id="{1FDFF85F-F105-40D5-9793-90419158C3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6008" y="0"/>
            <a:ext cx="7555992" cy="6858000"/>
          </a:xfrm>
          <a:prstGeom prst="roundRect">
            <a:avLst>
              <a:gd name="adj" fmla="val 0"/>
            </a:avLst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5AB47A4-BA8C-4250-88BD-D49C68C5F9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36008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635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6C8958D-EB99-414F-B735-863B67BB14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975"/>
          <a:stretch/>
        </p:blipFill>
        <p:spPr>
          <a:xfrm>
            <a:off x="0" y="0"/>
            <a:ext cx="4636008" cy="14414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7F2951B-DEED-1340-FEB3-86DD25AA12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623" y="928879"/>
            <a:ext cx="4264990" cy="1025141"/>
          </a:xfrm>
        </p:spPr>
        <p:txBody>
          <a:bodyPr>
            <a:normAutofit fontScale="90000"/>
          </a:bodyPr>
          <a:lstStyle/>
          <a:p>
            <a:pPr algn="l"/>
            <a:r>
              <a:rPr lang="en-GB" sz="3600" dirty="0">
                <a:solidFill>
                  <a:schemeClr val="bg1"/>
                </a:solidFill>
              </a:rPr>
              <a:t>Employer Case Study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9E5F3CB-7BDD-4E64-B274-CD900F08C6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975"/>
          <a:stretch/>
        </p:blipFill>
        <p:spPr>
          <a:xfrm>
            <a:off x="0" y="4375150"/>
            <a:ext cx="4636008" cy="248285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5FCFA2-72CD-ED0A-3D1A-57FA3E9E16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7196" y="2115821"/>
            <a:ext cx="3687417" cy="314832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4800" b="1" dirty="0">
                <a:solidFill>
                  <a:schemeClr val="bg1"/>
                </a:solidFill>
              </a:rPr>
              <a:t>Kelly Croskery</a:t>
            </a:r>
          </a:p>
          <a:p>
            <a:pPr marL="0" indent="0">
              <a:buNone/>
            </a:pPr>
            <a:r>
              <a:rPr lang="en-GB" sz="2800" dirty="0">
                <a:solidFill>
                  <a:schemeClr val="bg1"/>
                </a:solidFill>
              </a:rPr>
              <a:t>Operations Manager at Platinum Support and Care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98C364B-7B57-D4CF-40A1-393D8CB301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6008" y="-348996"/>
            <a:ext cx="7473744" cy="7473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6344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DDA67EF-8E12-E19D-2BD4-CC8C289F42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ounded Rectangle 14">
            <a:extLst>
              <a:ext uri="{FF2B5EF4-FFF2-40B4-BE49-F238E27FC236}">
                <a16:creationId xmlns:a16="http://schemas.microsoft.com/office/drawing/2014/main" id="{1FDFF85F-F105-40D5-9793-90419158C3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6008" y="0"/>
            <a:ext cx="7555992" cy="6858000"/>
          </a:xfrm>
          <a:prstGeom prst="roundRect">
            <a:avLst>
              <a:gd name="adj" fmla="val 0"/>
            </a:avLst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5AB47A4-BA8C-4250-88BD-D49C68C5F9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36008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635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6C8958D-EB99-414F-B735-863B67BB14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975"/>
          <a:stretch/>
        </p:blipFill>
        <p:spPr>
          <a:xfrm>
            <a:off x="0" y="0"/>
            <a:ext cx="4636008" cy="14414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8765248-8CB5-C785-9839-58D4092E90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769" y="481264"/>
            <a:ext cx="3950208" cy="1920372"/>
          </a:xfrm>
        </p:spPr>
        <p:txBody>
          <a:bodyPr>
            <a:normAutofit/>
          </a:bodyPr>
          <a:lstStyle/>
          <a:p>
            <a:pPr algn="l"/>
            <a:r>
              <a:rPr lang="en-GB" sz="3200" dirty="0">
                <a:solidFill>
                  <a:schemeClr val="bg1"/>
                </a:solidFill>
              </a:rPr>
              <a:t>Employer Case Study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9E5F3CB-7BDD-4E64-B274-CD900F08C6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975"/>
          <a:stretch/>
        </p:blipFill>
        <p:spPr>
          <a:xfrm>
            <a:off x="0" y="4375150"/>
            <a:ext cx="4636008" cy="248285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CDAF94-BA59-51B7-CCA7-5EF726D866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8575" y="2401636"/>
            <a:ext cx="3071425" cy="314832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4800" b="1" dirty="0">
                <a:solidFill>
                  <a:schemeClr val="bg1"/>
                </a:solidFill>
              </a:rPr>
              <a:t>Declan Hassan</a:t>
            </a:r>
          </a:p>
          <a:p>
            <a:pPr marL="0" indent="0">
              <a:buNone/>
            </a:pPr>
            <a:r>
              <a:rPr lang="en-GB" sz="2800" dirty="0">
                <a:solidFill>
                  <a:schemeClr val="bg1"/>
                </a:solidFill>
              </a:rPr>
              <a:t>Director at Moore NI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F276301-6175-5830-3F01-BEF7C57D15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8471" y="643467"/>
            <a:ext cx="5571066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3896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0000001-0006-4000-8000-000000000000}"/>
              </a:ext>
            </a:extLst>
          </p:cNvPr>
          <p:cNvSpPr>
            <a:spLocks noGrp="1"/>
          </p:cNvSpPr>
          <p:nvPr/>
        </p:nvSpPr>
        <p:spPr>
          <a:xfrm>
            <a:off x="691286" y="2118167"/>
            <a:ext cx="5119206" cy="350539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/>
          <a:p>
            <a:pPr marL="0" marR="0" lvl="0" indent="0" algn="l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2000"/>
              </a:spcAft>
              <a:buClrTx/>
              <a:buSzTx/>
              <a:buFontTx/>
              <a:buNone/>
              <a:tabLst/>
              <a:defRPr sz="1875" b="0">
                <a:solidFill>
                  <a:srgbClr val="E2C9D0"/>
                </a:solidFill>
                <a:latin typeface="DejaVu Sans"/>
                <a:ea typeface="DejaVu Sans"/>
                <a:cs typeface="DejaVu Sans"/>
              </a:defRPr>
            </a:pPr>
            <a:r>
              <a:rPr kumimoji="0" lang="en-GB" sz="3733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rPr>
              <a:t>Declan Hassan</a:t>
            </a:r>
          </a:p>
          <a:p>
            <a:pPr marL="0" marR="0" lvl="0" indent="0" algn="l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2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Moore NI Chartered accountants and business advisors</a:t>
            </a:r>
          </a:p>
          <a:p>
            <a:pPr marL="0" marR="0" lvl="0" indent="0" algn="l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200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200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2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Helping you thrive in a changing world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CE0AA13-E00E-2839-CDE8-73949499B1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6705" y="351159"/>
            <a:ext cx="3226866" cy="1130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01"/>
      </p:ext>
    </p:extLst>
  </p:cSld>
  <p:clrMapOvr>
    <a:masterClrMapping/>
  </p:clrMapOvr>
  <p:transition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C03C21-5852-9D4C-6B18-038301A692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Main LMP Logo 1">
            <a:extLst>
              <a:ext uri="{FF2B5EF4-FFF2-40B4-BE49-F238E27FC236}">
                <a16:creationId xmlns:a16="http://schemas.microsoft.com/office/drawing/2014/main" id="{B65B9350-F93B-CAAD-BEF6-7C96460209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5646" y="1645920"/>
            <a:ext cx="8250226" cy="411480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F8CB9BD8-B35A-4377-0F17-27A4E1549C04}"/>
              </a:ext>
            </a:extLst>
          </p:cNvPr>
          <p:cNvSpPr txBox="1"/>
          <p:nvPr/>
        </p:nvSpPr>
        <p:spPr>
          <a:xfrm>
            <a:off x="691286" y="237744"/>
            <a:ext cx="10808208" cy="777240"/>
          </a:xfrm>
          <a:prstGeom prst="rect">
            <a:avLst/>
          </a:prstGeom>
          <a:noFill/>
        </p:spPr>
        <p:txBody>
          <a:bodyPr wrap="square" lIns="0" rIns="0" anchor="ctr">
            <a:no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ptos" panose="020B0004020202020204" pitchFamily="34" charset="0"/>
                <a:cs typeface="Aptos" panose="020B0004020202020204" pitchFamily="34" charset="0"/>
              </a:rPr>
              <a:t> ‘Building Stronger Leaders, Building Stronger Businesses’</a:t>
            </a: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3098055"/>
      </p:ext>
    </p:extLst>
  </p:cSld>
  <p:clrMapOvr>
    <a:masterClrMapping/>
  </p:clrMapOvr>
  <p:transition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6E24EB-C837-75C7-C5DB-D866C856A9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FA4EC93-4542-D1F9-A18E-3D8CF6878722}"/>
              </a:ext>
            </a:extLst>
          </p:cNvPr>
          <p:cNvSpPr>
            <a:spLocks noGrp="1"/>
          </p:cNvSpPr>
          <p:nvPr/>
        </p:nvSpPr>
        <p:spPr>
          <a:xfrm>
            <a:off x="691286" y="1828800"/>
            <a:ext cx="10058400" cy="420624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/>
          <a:p>
            <a:pPr marL="0" marR="0" lvl="0" indent="0" algn="l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3800"/>
              </a:spcAft>
              <a:buClrTx/>
              <a:buSzTx/>
              <a:buFontTx/>
              <a:buNone/>
              <a:tabLst/>
              <a:defRPr sz="2250" b="0">
                <a:solidFill>
                  <a:srgbClr val="702C41"/>
                </a:solidFill>
                <a:latin typeface="DejaVu Sans"/>
                <a:ea typeface="DejaVu Sans"/>
                <a:cs typeface="DejaVu Sans"/>
              </a:defRPr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Business is more complex than ever.</a:t>
            </a:r>
          </a:p>
          <a:p>
            <a:pPr marL="0" marR="0" lvl="0" indent="0" algn="l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38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How do you keep your best people?</a:t>
            </a:r>
          </a:p>
          <a:p>
            <a:pPr marL="0" marR="0" lvl="0" indent="0" algn="l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3800"/>
              </a:spcAft>
              <a:buClrTx/>
              <a:buSzTx/>
              <a:buFontTx/>
              <a:buNone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38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Can Distributed Leadership and Job Crafting Help?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91286" y="237744"/>
            <a:ext cx="10808208" cy="777240"/>
          </a:xfrm>
          <a:prstGeom prst="rect">
            <a:avLst/>
          </a:prstGeom>
          <a:noFill/>
        </p:spPr>
        <p:txBody>
          <a:bodyPr wrap="square" lIns="0" rIns="0" anchor="ctr">
            <a:no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 VUCA environment.</a:t>
            </a:r>
          </a:p>
        </p:txBody>
      </p:sp>
    </p:spTree>
    <p:extLst>
      <p:ext uri="{BB962C8B-B14F-4D97-AF65-F5344CB8AC3E}">
        <p14:creationId xmlns:p14="http://schemas.microsoft.com/office/powerpoint/2010/main" val="4022979282"/>
      </p:ext>
    </p:extLst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4CACAE-B8E5-7FEA-A48B-3C145DD1A2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A0DA0D4-657C-E644-DB0F-7022B6F1D96C}"/>
              </a:ext>
            </a:extLst>
          </p:cNvPr>
          <p:cNvSpPr>
            <a:spLocks noGrp="1"/>
          </p:cNvSpPr>
          <p:nvPr/>
        </p:nvSpPr>
        <p:spPr>
          <a:xfrm>
            <a:off x="691286" y="1737360"/>
            <a:ext cx="10058400" cy="438912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/>
          <a:p>
            <a:pPr marL="0" marR="0" lvl="0" indent="0" algn="l" defTabSz="914400" eaLnBrk="1" fontAlgn="t" latinLnBrk="0" hangingPunct="1">
              <a:lnSpc>
                <a:spcPct val="115000"/>
              </a:lnSpc>
              <a:spcBef>
                <a:spcPts val="0"/>
              </a:spcBef>
              <a:spcAft>
                <a:spcPts val="22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Top-Down Leadership</a:t>
            </a:r>
          </a:p>
          <a:p>
            <a:pPr marL="0" marR="0" lvl="0" indent="0" algn="l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22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	Slower Innovation</a:t>
            </a:r>
          </a:p>
          <a:p>
            <a:pPr marL="0" marR="0" lvl="0" indent="0" algn="l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22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	Lower Employee Engagement</a:t>
            </a:r>
          </a:p>
          <a:p>
            <a:pPr marL="0" marR="0" lvl="0" indent="0" algn="l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22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	Bottlenecks in Decision-Making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1E18067-6FF7-998B-2C0A-5B6A59BD96BE}"/>
              </a:ext>
            </a:extLst>
          </p:cNvPr>
          <p:cNvSpPr>
            <a:spLocks noGrp="1"/>
          </p:cNvSpPr>
          <p:nvPr/>
        </p:nvSpPr>
        <p:spPr>
          <a:xfrm>
            <a:off x="691286" y="237744"/>
            <a:ext cx="10808208" cy="77724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50" b="0">
                <a:solidFill>
                  <a:srgbClr val="702C41"/>
                </a:solidFill>
                <a:latin typeface="DejaVu Sans"/>
                <a:ea typeface="DejaVu Sans"/>
                <a:cs typeface="DejaVu Sans"/>
              </a:defRPr>
            </a:pPr>
            <a:r>
              <a:rPr kumimoji="0" lang="en-GB" sz="3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Distributed Leadership</a:t>
            </a:r>
          </a:p>
        </p:txBody>
      </p:sp>
    </p:spTree>
    <p:extLst>
      <p:ext uri="{BB962C8B-B14F-4D97-AF65-F5344CB8AC3E}">
        <p14:creationId xmlns:p14="http://schemas.microsoft.com/office/powerpoint/2010/main" val="2702004243"/>
      </p:ext>
    </p:extLst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0000003-0006-4000-8000-000000000000}"/>
              </a:ext>
            </a:extLst>
          </p:cNvPr>
          <p:cNvSpPr>
            <a:spLocks noGrp="1"/>
          </p:cNvSpPr>
          <p:nvPr/>
        </p:nvSpPr>
        <p:spPr>
          <a:xfrm>
            <a:off x="1005840" y="4617720"/>
            <a:ext cx="9966960" cy="100584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/>
          <a:p>
            <a:pPr marL="0" marR="0" lvl="0" indent="0" algn="l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 sz="2250" b="0">
                <a:solidFill>
                  <a:srgbClr val="702C41"/>
                </a:solidFill>
                <a:latin typeface="DejaVu Sans"/>
                <a:ea typeface="DejaVu Sans"/>
                <a:cs typeface="DejaVu Sans"/>
              </a:defRPr>
            </a:pPr>
            <a:r>
              <a:rPr kumimoji="0" lang="en-GB" sz="2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Combining the knowledge, abilities and skills of many individuals.</a:t>
            </a: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srgbClr val="5B2685"/>
              </a:solidFill>
              <a:effectLst/>
              <a:uLnTx/>
              <a:uFillTx/>
              <a:latin typeface="DejaVu Sans"/>
              <a:ea typeface="DejaVu Sans"/>
              <a:cs typeface="DejaVu Sans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B608C66-C145-866D-1B80-F07A792CD7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8960" y="1723235"/>
            <a:ext cx="5943600" cy="2222809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691286" y="237744"/>
            <a:ext cx="10808208" cy="777240"/>
          </a:xfrm>
          <a:prstGeom prst="rect">
            <a:avLst/>
          </a:prstGeom>
          <a:noFill/>
        </p:spPr>
        <p:txBody>
          <a:bodyPr wrap="square" lIns="0" rIns="0" anchor="ctr">
            <a:no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Distributed leadership</a:t>
            </a:r>
          </a:p>
        </p:txBody>
      </p:sp>
    </p:spTree>
    <p:extLst>
      <p:ext uri="{BB962C8B-B14F-4D97-AF65-F5344CB8AC3E}">
        <p14:creationId xmlns:p14="http://schemas.microsoft.com/office/powerpoint/2010/main" val="300001"/>
      </p:ext>
    </p:extLst>
  </p:cSld>
  <p:clrMapOvr>
    <a:masterClrMapping/>
  </p:clrMapOvr>
  <p:transition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EB1275-6951-3543-D87B-C340E3EC0A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4BE80C-DA99-8610-91EC-FFDBB9FD0FFA}"/>
              </a:ext>
            </a:extLst>
          </p:cNvPr>
          <p:cNvSpPr>
            <a:spLocks noGrp="1"/>
          </p:cNvSpPr>
          <p:nvPr/>
        </p:nvSpPr>
        <p:spPr>
          <a:xfrm>
            <a:off x="691286" y="1828800"/>
            <a:ext cx="10058400" cy="411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/>
          <a:p>
            <a:pPr marL="0" marR="0" lvl="0" indent="0" algn="l" defTabSz="914400" eaLnBrk="1" fontAlgn="t" latinLnBrk="0" hangingPunct="1">
              <a:lnSpc>
                <a:spcPct val="115000"/>
              </a:lnSpc>
              <a:spcBef>
                <a:spcPts val="0"/>
              </a:spcBef>
              <a:spcAft>
                <a:spcPts val="3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Greater Staff Empowerment</a:t>
            </a:r>
          </a:p>
          <a:p>
            <a:pPr marL="0" marR="0" lvl="0" indent="0" algn="l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3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Better Use of Expertise</a:t>
            </a:r>
          </a:p>
          <a:p>
            <a:pPr marL="0" marR="0" lvl="0" indent="0" algn="l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3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Improved Agility and Resilience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91286" y="237744"/>
            <a:ext cx="10808208" cy="777240"/>
          </a:xfrm>
          <a:prstGeom prst="rect">
            <a:avLst/>
          </a:prstGeom>
          <a:noFill/>
        </p:spPr>
        <p:txBody>
          <a:bodyPr wrap="square" lIns="0" rIns="0" anchor="ctr">
            <a:no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Distributed Leadership</a:t>
            </a:r>
          </a:p>
        </p:txBody>
      </p:sp>
    </p:spTree>
    <p:extLst>
      <p:ext uri="{BB962C8B-B14F-4D97-AF65-F5344CB8AC3E}">
        <p14:creationId xmlns:p14="http://schemas.microsoft.com/office/powerpoint/2010/main" val="2918167152"/>
      </p:ext>
    </p:extLst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D1371E9-EBC7-70B0-AAA7-804DB5808D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3499" y="1463040"/>
            <a:ext cx="9943781" cy="498348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91286" y="237744"/>
            <a:ext cx="10808208" cy="777240"/>
          </a:xfrm>
          <a:prstGeom prst="rect">
            <a:avLst/>
          </a:prstGeom>
          <a:noFill/>
        </p:spPr>
        <p:txBody>
          <a:bodyPr wrap="square" lIns="0" rIns="0" anchor="ctr">
            <a:no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Leadership across the firm</a:t>
            </a:r>
          </a:p>
        </p:txBody>
      </p:sp>
    </p:spTree>
    <p:extLst>
      <p:ext uri="{BB962C8B-B14F-4D97-AF65-F5344CB8AC3E}">
        <p14:creationId xmlns:p14="http://schemas.microsoft.com/office/powerpoint/2010/main" val="200001"/>
      </p:ext>
    </p:extLst>
  </p:cSld>
  <p:clrMapOvr>
    <a:masterClrMapping/>
  </p:clrMapOvr>
  <p:transition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0000000A-0001-4000-8000-000000000000}"/>
              </a:ext>
            </a:extLst>
          </p:cNvPr>
          <p:cNvSpPr>
            <a:spLocks noGrp="1"/>
          </p:cNvSpPr>
          <p:nvPr/>
        </p:nvSpPr>
        <p:spPr>
          <a:xfrm>
            <a:off x="691286" y="237744"/>
            <a:ext cx="10808208" cy="77724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900" b="0">
                <a:solidFill>
                  <a:srgbClr val="702C41"/>
                </a:solidFill>
                <a:latin typeface="Batang"/>
                <a:ea typeface="Batang"/>
                <a:cs typeface="Batang"/>
              </a:defRPr>
            </a:pPr>
            <a:r>
              <a:rPr kumimoji="0" lang="en-GB" sz="3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Batang"/>
                <a:cs typeface="Batang"/>
              </a:rPr>
              <a:t>How to make it work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67512" y="1691640"/>
            <a:ext cx="10863072" cy="45720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500" b="1" i="0" u="none" strike="noStrike" kern="1200" cap="none" spc="0" normalizeH="0" baseline="0" noProof="0" dirty="0">
                <a:ln>
                  <a:noFill/>
                </a:ln>
                <a:solidFill>
                  <a:srgbClr val="004C6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Clarity and purpose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67512" y="2212848"/>
            <a:ext cx="10863072" cy="841248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Involve the team early and set clear goals and objectives.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67512" y="2907792"/>
            <a:ext cx="10863072" cy="45720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500" b="1" i="0" u="none" strike="noStrike" kern="1200" cap="none" spc="0" normalizeH="0" baseline="0" noProof="0" dirty="0">
                <a:ln>
                  <a:noFill/>
                </a:ln>
                <a:solidFill>
                  <a:srgbClr val="004C6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Space to make it happen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67512" y="3429000"/>
            <a:ext cx="10863072" cy="841248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Promote innovation and improvements. Give people room to act.
Don’t be the barrier.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67512" y="4526280"/>
            <a:ext cx="10863072" cy="45720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500" b="1" i="0" u="none" strike="noStrike" kern="1200" cap="none" spc="0" normalizeH="0" baseline="0" noProof="0" dirty="0">
                <a:ln>
                  <a:noFill/>
                </a:ln>
                <a:solidFill>
                  <a:srgbClr val="004C6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Skills and feedback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67512" y="5047488"/>
            <a:ext cx="10863072" cy="841248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Give people the skills they need through leadership training
and feedback.</a:t>
            </a:r>
          </a:p>
        </p:txBody>
      </p:sp>
    </p:spTree>
    <p:extLst>
      <p:ext uri="{BB962C8B-B14F-4D97-AF65-F5344CB8AC3E}">
        <p14:creationId xmlns:p14="http://schemas.microsoft.com/office/powerpoint/2010/main" val="254878317"/>
      </p:ext>
    </p:extLst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0000000A-0001-4000-8000-000000000000}"/>
              </a:ext>
            </a:extLst>
          </p:cNvPr>
          <p:cNvSpPr>
            <a:spLocks noGrp="1"/>
          </p:cNvSpPr>
          <p:nvPr/>
        </p:nvSpPr>
        <p:spPr>
          <a:xfrm>
            <a:off x="691286" y="237744"/>
            <a:ext cx="10808208" cy="77724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900" b="0">
                <a:solidFill>
                  <a:srgbClr val="702C41"/>
                </a:solidFill>
                <a:latin typeface="Batang"/>
                <a:ea typeface="Batang"/>
                <a:cs typeface="Batang"/>
              </a:defRPr>
            </a:pPr>
            <a:r>
              <a:rPr kumimoji="0" lang="en-GB" sz="3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Batang"/>
                <a:cs typeface="Batang"/>
              </a:rPr>
              <a:t>Job crafting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12880FC-FF68-0A2B-0BF1-789846B6AA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4640" y="1607993"/>
            <a:ext cx="6492239" cy="4647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001"/>
      </p:ext>
    </p:extLst>
  </p:cSld>
  <p:clrMapOvr>
    <a:masterClrMapping/>
  </p:clrMapOvr>
  <p:transition>
    <p:push dir="u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72DBB95-FC18-4BCE-61D1-8877AD88E60E}"/>
              </a:ext>
            </a:extLst>
          </p:cNvPr>
          <p:cNvSpPr txBox="1"/>
          <p:nvPr/>
        </p:nvSpPr>
        <p:spPr>
          <a:xfrm>
            <a:off x="691286" y="237744"/>
            <a:ext cx="10808208" cy="777240"/>
          </a:xfrm>
          <a:prstGeom prst="rect">
            <a:avLst/>
          </a:prstGeom>
          <a:noFill/>
        </p:spPr>
        <p:txBody>
          <a:bodyPr wrap="square" lIns="0" rIns="0" anchor="ctr">
            <a:noAutofit/>
          </a:bodyPr>
          <a:lstStyle/>
          <a:p>
            <a:pPr marL="0" marR="0" lvl="0" indent="0" algn="l" defTabSz="914400" eaLnBrk="1" fontAlgn="auto" latinLnBrk="0" hangingPunct="1">
              <a:lnSpc>
                <a:spcPts val="3144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7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charset="0"/>
                <a:ea typeface="+mn-ea"/>
                <a:cs typeface="+mn-cs"/>
              </a:rPr>
              <a:t>‘Work engagement’ is important for employee wellbeing and performance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0A93303-6D08-05C8-49AF-FAD3285B05D0}"/>
              </a:ext>
            </a:extLst>
          </p:cNvPr>
          <p:cNvSpPr txBox="1"/>
          <p:nvPr/>
        </p:nvSpPr>
        <p:spPr>
          <a:xfrm>
            <a:off x="914400" y="2011680"/>
            <a:ext cx="10241280" cy="4023360"/>
          </a:xfrm>
          <a:prstGeom prst="rect">
            <a:avLst/>
          </a:prstGeom>
          <a:noFill/>
        </p:spPr>
        <p:txBody>
          <a:bodyPr wrap="square" lIns="0" rIns="0">
            <a:no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7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charset="0"/>
                <a:ea typeface="+mn-ea"/>
                <a:cs typeface="+mn-cs"/>
              </a:rPr>
              <a:t>“Work engagement is a positive, fulfilling, affective-motivational state of work-related wellbeing… Engaged employees have high levels of energy and are enthusiastically involved in their work.” </a:t>
            </a:r>
          </a:p>
          <a:p>
            <a:pPr marL="0" marR="0" lvl="0" indent="0" algn="l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933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ileron Regular" panose="020B0604020202020204" charset="0"/>
              <a:ea typeface="+mn-ea"/>
              <a:cs typeface="+mn-cs"/>
            </a:endParaRPr>
          </a:p>
          <a:p>
            <a:pPr marL="0" marR="0" lvl="0" indent="0" algn="l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933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ileron Regular" panose="020B0604020202020204" charset="0"/>
              <a:ea typeface="+mn-ea"/>
              <a:cs typeface="+mn-cs"/>
            </a:endParaRPr>
          </a:p>
          <a:p>
            <a:pPr marL="0" marR="0" lvl="0" indent="0" algn="l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7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charset="0"/>
                <a:ea typeface="+mn-ea"/>
                <a:cs typeface="+mn-cs"/>
              </a:rPr>
              <a:t>You can measure this using the UWES-9 work engagement scale</a:t>
            </a:r>
          </a:p>
        </p:txBody>
      </p:sp>
    </p:spTree>
    <p:extLst>
      <p:ext uri="{BB962C8B-B14F-4D97-AF65-F5344CB8AC3E}">
        <p14:creationId xmlns:p14="http://schemas.microsoft.com/office/powerpoint/2010/main" val="2998080166"/>
      </p:ext>
    </p:extLst>
  </p:cSld>
  <p:clrMapOvr>
    <a:masterClrMapping/>
  </p:clrMapOvr>
  <p:transition>
    <p:push dir="u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D78930D-9FE8-DE27-EB1F-9CE0AFDEA2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1176" y="1463040"/>
            <a:ext cx="7048428" cy="5029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91286" y="237744"/>
            <a:ext cx="10808208" cy="777240"/>
          </a:xfrm>
          <a:prstGeom prst="rect">
            <a:avLst/>
          </a:prstGeom>
          <a:noFill/>
        </p:spPr>
        <p:txBody>
          <a:bodyPr wrap="square" lIns="0" rIns="0" anchor="ctr">
            <a:no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Work engagement</a:t>
            </a:r>
          </a:p>
        </p:txBody>
      </p:sp>
    </p:spTree>
    <p:extLst>
      <p:ext uri="{BB962C8B-B14F-4D97-AF65-F5344CB8AC3E}">
        <p14:creationId xmlns:p14="http://schemas.microsoft.com/office/powerpoint/2010/main" val="1321916036"/>
      </p:ext>
    </p:extLst>
  </p:cSld>
  <p:clrMapOvr>
    <a:masterClrMapping/>
  </p:clrMapOvr>
  <p:transition>
    <p:push dir="u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7B3515-143E-2DB8-C244-3B500D625F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1A04239E-9639-2BC8-E1E5-4CF0DE1B9F0F}"/>
              </a:ext>
            </a:extLst>
          </p:cNvPr>
          <p:cNvSpPr>
            <a:spLocks noGrp="1"/>
          </p:cNvSpPr>
          <p:nvPr/>
        </p:nvSpPr>
        <p:spPr>
          <a:xfrm>
            <a:off x="691286" y="237744"/>
            <a:ext cx="10808208" cy="77724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900" b="0">
                <a:solidFill>
                  <a:srgbClr val="702C41"/>
                </a:solidFill>
                <a:latin typeface="Batang"/>
                <a:ea typeface="Batang"/>
                <a:cs typeface="Batang"/>
              </a:defRPr>
            </a:pPr>
            <a:r>
              <a:rPr kumimoji="0" lang="en-GB" sz="3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Batang"/>
                <a:cs typeface="Batang"/>
              </a:rPr>
              <a:t>Job crafting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151F45E-293F-F578-EE49-1C4D5D2DC978}"/>
              </a:ext>
            </a:extLst>
          </p:cNvPr>
          <p:cNvSpPr>
            <a:spLocks noGrp="1"/>
          </p:cNvSpPr>
          <p:nvPr/>
        </p:nvSpPr>
        <p:spPr>
          <a:xfrm>
            <a:off x="691286" y="1828800"/>
            <a:ext cx="10515600" cy="210312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/>
          <a:p>
            <a:pPr marL="0" marR="0" lvl="0" indent="0" algn="l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“Job crafting can be seen as a specific form of proactive behaviour in which the employee initiates changes in order to make their own job more meaningful, </a:t>
            </a:r>
            <a:r>
              <a:rPr kumimoji="0" lang="en-GB" sz="25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engaging</a:t>
            </a:r>
            <a:r>
              <a:rPr kumimoji="0" lang="en-GB" sz="2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and satisfying.”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BAC0202-22CD-A6FA-A60A-BEDE45E9A1FD}"/>
              </a:ext>
            </a:extLst>
          </p:cNvPr>
          <p:cNvSpPr>
            <a:spLocks noGrp="1"/>
          </p:cNvSpPr>
          <p:nvPr/>
        </p:nvSpPr>
        <p:spPr>
          <a:xfrm>
            <a:off x="691286" y="4206240"/>
            <a:ext cx="10515600" cy="118872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/>
          <a:p>
            <a:pPr marL="0" marR="0" lvl="0" indent="0" algn="l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004C6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“Turn the job you have into the job you want.”</a:t>
            </a:r>
          </a:p>
        </p:txBody>
      </p:sp>
    </p:spTree>
    <p:extLst>
      <p:ext uri="{BB962C8B-B14F-4D97-AF65-F5344CB8AC3E}">
        <p14:creationId xmlns:p14="http://schemas.microsoft.com/office/powerpoint/2010/main" val="3910645041"/>
      </p:ext>
    </p:extLst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60A99F-0356-B3C6-9679-55EA6F6429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3FD33FEE-68CD-4C77-2B8A-34FA6028DA69}"/>
              </a:ext>
            </a:extLst>
          </p:cNvPr>
          <p:cNvSpPr>
            <a:spLocks noGrp="1"/>
          </p:cNvSpPr>
          <p:nvPr/>
        </p:nvSpPr>
        <p:spPr>
          <a:xfrm>
            <a:off x="691286" y="237744"/>
            <a:ext cx="10808208" cy="77724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900" b="0">
                <a:solidFill>
                  <a:srgbClr val="702C41"/>
                </a:solidFill>
                <a:latin typeface="Batang"/>
                <a:ea typeface="Batang"/>
                <a:cs typeface="Batang"/>
              </a:defRPr>
            </a:pPr>
            <a:r>
              <a:rPr kumimoji="0" lang="en-GB" sz="3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Batang"/>
                <a:cs typeface="Batang"/>
              </a:rPr>
              <a:t>Job crafting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2E937F4-A6B3-24F1-C251-06D41C593135}"/>
              </a:ext>
            </a:extLst>
          </p:cNvPr>
          <p:cNvSpPr>
            <a:spLocks noGrp="1"/>
          </p:cNvSpPr>
          <p:nvPr/>
        </p:nvSpPr>
        <p:spPr>
          <a:xfrm>
            <a:off x="666750" y="2076450"/>
            <a:ext cx="3333750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175" b="0">
                <a:solidFill>
                  <a:srgbClr val="302A2B"/>
                </a:solidFill>
                <a:latin typeface="Batang"/>
                <a:ea typeface="Batang"/>
                <a:cs typeface="Batang"/>
              </a:defRPr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004C6C"/>
                </a:solidFill>
                <a:effectLst/>
                <a:uLnTx/>
                <a:uFillTx/>
                <a:latin typeface="Arial"/>
                <a:ea typeface="Batang"/>
                <a:cs typeface="Batang"/>
              </a:rPr>
              <a:t>What do you enjoy?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1FB8F0F-01BB-E4EA-9629-C398476D25E3}"/>
              </a:ext>
            </a:extLst>
          </p:cNvPr>
          <p:cNvSpPr>
            <a:spLocks noGrp="1"/>
          </p:cNvSpPr>
          <p:nvPr/>
        </p:nvSpPr>
        <p:spPr>
          <a:xfrm>
            <a:off x="4238625" y="2076965"/>
            <a:ext cx="3333750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175" b="0">
                <a:solidFill>
                  <a:srgbClr val="302A2B"/>
                </a:solidFill>
                <a:latin typeface="Batang"/>
                <a:ea typeface="Batang"/>
                <a:cs typeface="Batang"/>
              </a:defRPr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004C6C"/>
                </a:solidFill>
                <a:effectLst/>
                <a:uLnTx/>
                <a:uFillTx/>
                <a:latin typeface="Arial"/>
                <a:ea typeface="Batang"/>
                <a:cs typeface="Batang"/>
              </a:rPr>
              <a:t>What interests you?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A9DAC8E-738D-FC84-0250-B79D54552845}"/>
              </a:ext>
            </a:extLst>
          </p:cNvPr>
          <p:cNvSpPr>
            <a:spLocks noGrp="1"/>
          </p:cNvSpPr>
          <p:nvPr/>
        </p:nvSpPr>
        <p:spPr>
          <a:xfrm>
            <a:off x="7810500" y="2076450"/>
            <a:ext cx="3333750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175" b="0">
                <a:solidFill>
                  <a:srgbClr val="302A2B"/>
                </a:solidFill>
                <a:latin typeface="Batang"/>
                <a:ea typeface="Batang"/>
                <a:cs typeface="Batang"/>
              </a:defRPr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004C6C"/>
                </a:solidFill>
                <a:effectLst/>
                <a:uLnTx/>
                <a:uFillTx/>
                <a:latin typeface="Arial"/>
                <a:ea typeface="Batang"/>
                <a:cs typeface="Batang"/>
              </a:rPr>
              <a:t>What are you good at?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1ABD63F-99DA-58D6-7993-EF893F19A2B0}"/>
              </a:ext>
            </a:extLst>
          </p:cNvPr>
          <p:cNvSpPr>
            <a:spLocks noGrp="1"/>
          </p:cNvSpPr>
          <p:nvPr/>
        </p:nvSpPr>
        <p:spPr>
          <a:xfrm>
            <a:off x="713088" y="3721572"/>
            <a:ext cx="10858500" cy="9525"/>
          </a:xfrm>
          <a:prstGeom prst="rect">
            <a:avLst/>
          </a:prstGeom>
          <a:solidFill>
            <a:srgbClr val="D3D8DC"/>
          </a:solidFill>
          <a:ln w="0">
            <a:noFill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23595FA-D40A-A486-8B2C-A2B76C9B0125}"/>
              </a:ext>
            </a:extLst>
          </p:cNvPr>
          <p:cNvSpPr>
            <a:spLocks noGrp="1"/>
          </p:cNvSpPr>
          <p:nvPr/>
        </p:nvSpPr>
        <p:spPr>
          <a:xfrm>
            <a:off x="666750" y="4251561"/>
            <a:ext cx="4048125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25" b="1">
                <a:solidFill>
                  <a:srgbClr val="73666A"/>
                </a:solidFill>
                <a:latin typeface="DejaVu Sans"/>
                <a:ea typeface="DejaVu Sans"/>
                <a:cs typeface="DejaVu Sans"/>
              </a:defRPr>
            </a:pPr>
            <a:r>
              <a:rPr kumimoji="0" lang="en-GB" sz="1600" b="1" i="0" u="none" strike="noStrike" kern="1200" cap="none" spc="0" normalizeH="0" baseline="0" noProof="0">
                <a:ln>
                  <a:noFill/>
                </a:ln>
                <a:solidFill>
                  <a:srgbClr val="004C6C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THE CONVERSATION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01721D1-8B74-6F10-9868-C3905AA68DB2}"/>
              </a:ext>
            </a:extLst>
          </p:cNvPr>
          <p:cNvSpPr>
            <a:spLocks noGrp="1"/>
          </p:cNvSpPr>
          <p:nvPr/>
        </p:nvSpPr>
        <p:spPr>
          <a:xfrm>
            <a:off x="666750" y="4637323"/>
            <a:ext cx="485775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25" b="0">
                <a:solidFill>
                  <a:srgbClr val="302A2B"/>
                </a:solidFill>
                <a:latin typeface="DejaVu Sans"/>
                <a:ea typeface="DejaVu Sans"/>
                <a:cs typeface="DejaVu Sans"/>
              </a:defRPr>
            </a:pPr>
            <a:r>
              <a:rPr kumimoji="0" lang="en-GB" sz="2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Discuss what could change and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25" b="0">
                <a:solidFill>
                  <a:srgbClr val="302A2B"/>
                </a:solidFill>
                <a:latin typeface="DejaVu Sans"/>
                <a:ea typeface="DejaVu Sans"/>
                <a:cs typeface="DejaVu Sans"/>
              </a:defRPr>
            </a:pPr>
            <a:r>
              <a:rPr kumimoji="0" lang="en-GB" sz="2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agree how to get there.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7080BCB-AF05-AFA9-C30D-B8AD5C8132A6}"/>
              </a:ext>
            </a:extLst>
          </p:cNvPr>
          <p:cNvSpPr>
            <a:spLocks noGrp="1"/>
          </p:cNvSpPr>
          <p:nvPr/>
        </p:nvSpPr>
        <p:spPr>
          <a:xfrm>
            <a:off x="6429374" y="4229229"/>
            <a:ext cx="5095875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25" b="1">
                <a:solidFill>
                  <a:srgbClr val="73666A"/>
                </a:solidFill>
                <a:latin typeface="DejaVu Sans"/>
                <a:ea typeface="DejaVu Sans"/>
                <a:cs typeface="DejaVu Sans"/>
              </a:defRPr>
            </a:pPr>
            <a:r>
              <a:rPr kumimoji="0" lang="en-GB" sz="1600" b="1" i="0" u="none" strike="noStrike" kern="1200" cap="none" spc="0" normalizeH="0" baseline="0" noProof="0">
                <a:ln>
                  <a:noFill/>
                </a:ln>
                <a:solidFill>
                  <a:srgbClr val="004C6C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THE BENEFITS WE AIM FOR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5DFA510-3533-1AD3-F162-76CE49978D38}"/>
              </a:ext>
            </a:extLst>
          </p:cNvPr>
          <p:cNvSpPr>
            <a:spLocks noGrp="1"/>
          </p:cNvSpPr>
          <p:nvPr/>
        </p:nvSpPr>
        <p:spPr>
          <a:xfrm>
            <a:off x="6429373" y="4674071"/>
            <a:ext cx="5095875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950" b="0">
                <a:solidFill>
                  <a:srgbClr val="302A2B"/>
                </a:solidFill>
                <a:latin typeface="DejaVu Sans"/>
                <a:ea typeface="DejaVu Sans"/>
                <a:cs typeface="DejaVu Sans"/>
              </a:defRPr>
            </a:pPr>
            <a:r>
              <a:rPr kumimoji="0" lang="en-GB" sz="2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Greater fulfilment, better use of strengths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950" b="0">
                <a:solidFill>
                  <a:srgbClr val="302A2B"/>
                </a:solidFill>
                <a:latin typeface="DejaVu Sans"/>
                <a:ea typeface="DejaVu Sans"/>
                <a:cs typeface="DejaVu Sans"/>
              </a:defRPr>
            </a:pPr>
            <a:r>
              <a:rPr kumimoji="0" lang="en-GB" sz="2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and more ownership of development.</a:t>
            </a:r>
          </a:p>
        </p:txBody>
      </p:sp>
    </p:spTree>
    <p:extLst>
      <p:ext uri="{BB962C8B-B14F-4D97-AF65-F5344CB8AC3E}">
        <p14:creationId xmlns:p14="http://schemas.microsoft.com/office/powerpoint/2010/main" val="734586299"/>
      </p:ext>
    </p:extLst>
  </p:cSld>
  <p:clrMapOvr>
    <a:masterClrMapping/>
  </p:clrMapOvr>
  <p:transition>
    <p:push dir="u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597B6D9-FB25-735C-3A14-3070AA8C0B7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708602" y="1463040"/>
            <a:ext cx="8773576" cy="493776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91286" y="237744"/>
            <a:ext cx="10808208" cy="777240"/>
          </a:xfrm>
          <a:prstGeom prst="rect">
            <a:avLst/>
          </a:prstGeom>
          <a:noFill/>
        </p:spPr>
        <p:txBody>
          <a:bodyPr wrap="square" lIns="0" rIns="0" anchor="ctr">
            <a:no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Job crafting in practice</a:t>
            </a:r>
          </a:p>
        </p:txBody>
      </p:sp>
    </p:spTree>
    <p:extLst>
      <p:ext uri="{BB962C8B-B14F-4D97-AF65-F5344CB8AC3E}">
        <p14:creationId xmlns:p14="http://schemas.microsoft.com/office/powerpoint/2010/main" val="3758712769"/>
      </p:ext>
    </p:extLst>
  </p:cSld>
  <p:clrMapOvr>
    <a:masterClrMapping/>
  </p:clrMapOvr>
  <p:transition>
    <p:push dir="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A49D80-23ED-794A-174F-55C694A44F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C60CC1D2-1F23-2530-6567-538B6B3FC0A5}"/>
              </a:ext>
            </a:extLst>
          </p:cNvPr>
          <p:cNvSpPr>
            <a:spLocks noGrp="1"/>
          </p:cNvSpPr>
          <p:nvPr/>
        </p:nvSpPr>
        <p:spPr>
          <a:xfrm>
            <a:off x="691286" y="237744"/>
            <a:ext cx="10808208" cy="77724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900" b="0">
                <a:solidFill>
                  <a:srgbClr val="702C41"/>
                </a:solidFill>
                <a:latin typeface="Batang"/>
                <a:ea typeface="Batang"/>
                <a:cs typeface="Batang"/>
              </a:defRPr>
            </a:pPr>
            <a:r>
              <a:rPr kumimoji="0" lang="en-GB" sz="3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Batang"/>
                <a:cs typeface="Batang"/>
              </a:rPr>
              <a:t>Job crafting – Moore NI examples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AF3EEE3-ABB6-1319-916E-6EBC29AC5436}"/>
              </a:ext>
            </a:extLst>
          </p:cNvPr>
          <p:cNvSpPr>
            <a:spLocks noGrp="1"/>
          </p:cNvSpPr>
          <p:nvPr/>
        </p:nvSpPr>
        <p:spPr>
          <a:xfrm>
            <a:off x="1792917" y="4909224"/>
            <a:ext cx="3333750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175" b="0">
                <a:solidFill>
                  <a:srgbClr val="302A2B"/>
                </a:solidFill>
                <a:latin typeface="Batang"/>
                <a:ea typeface="Batang"/>
                <a:cs typeface="Batang"/>
              </a:defRPr>
            </a:pP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Batang"/>
                <a:cs typeface="Batang"/>
              </a:rPr>
              <a:t>Lauren - Social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F5E6910-C88B-F477-647F-6AA8D09C56C4}"/>
              </a:ext>
            </a:extLst>
          </p:cNvPr>
          <p:cNvSpPr>
            <a:spLocks noGrp="1"/>
          </p:cNvSpPr>
          <p:nvPr/>
        </p:nvSpPr>
        <p:spPr>
          <a:xfrm>
            <a:off x="7320116" y="1940994"/>
            <a:ext cx="3333750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175" b="0">
                <a:solidFill>
                  <a:srgbClr val="302A2B"/>
                </a:solidFill>
                <a:latin typeface="Batang"/>
                <a:ea typeface="Batang"/>
                <a:cs typeface="Batang"/>
              </a:defRPr>
            </a:pPr>
            <a:r>
              <a:rPr kumimoji="0" lang="en-GB" sz="2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Batang"/>
                <a:cs typeface="Batang"/>
              </a:rPr>
              <a:t>Heather - Charity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25CE8B1-AE63-04C9-6191-30D55039A40C}"/>
              </a:ext>
            </a:extLst>
          </p:cNvPr>
          <p:cNvSpPr>
            <a:spLocks noGrp="1"/>
          </p:cNvSpPr>
          <p:nvPr/>
        </p:nvSpPr>
        <p:spPr>
          <a:xfrm>
            <a:off x="7320116" y="5029761"/>
            <a:ext cx="3829049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175" b="0">
                <a:solidFill>
                  <a:srgbClr val="302A2B"/>
                </a:solidFill>
                <a:latin typeface="Batang"/>
                <a:ea typeface="Batang"/>
                <a:cs typeface="Batang"/>
              </a:defRPr>
            </a:pP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Batang"/>
                <a:cs typeface="Batang"/>
              </a:rPr>
              <a:t>Laura – AI and Data Analyst</a:t>
            </a:r>
          </a:p>
        </p:txBody>
      </p:sp>
      <p:pic>
        <p:nvPicPr>
          <p:cNvPr id="16" name="Social icon" descr="Social ico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687" y="4695062"/>
            <a:ext cx="713232" cy="669397"/>
          </a:xfrm>
          <a:prstGeom prst="rect">
            <a:avLst/>
          </a:prstGeom>
        </p:spPr>
      </p:pic>
      <p:pic>
        <p:nvPicPr>
          <p:cNvPr id="17" name="Charity icon" descr="Charity ic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2805" y="1740375"/>
            <a:ext cx="713232" cy="581619"/>
          </a:xfrm>
          <a:prstGeom prst="rect">
            <a:avLst/>
          </a:prstGeom>
        </p:spPr>
      </p:pic>
      <p:pic>
        <p:nvPicPr>
          <p:cNvPr id="18" name="AI and data analyst icon" descr="AI and data analyst ico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0484" y="4802774"/>
            <a:ext cx="713232" cy="69213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43D0A92-1B78-BEC3-80A9-813892C0BF79}"/>
              </a:ext>
            </a:extLst>
          </p:cNvPr>
          <p:cNvSpPr>
            <a:spLocks noGrp="1"/>
          </p:cNvSpPr>
          <p:nvPr/>
        </p:nvSpPr>
        <p:spPr>
          <a:xfrm>
            <a:off x="7320116" y="3359053"/>
            <a:ext cx="4075746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175" b="0">
                <a:solidFill>
                  <a:srgbClr val="302A2B"/>
                </a:solidFill>
                <a:latin typeface="Batang"/>
                <a:ea typeface="Batang"/>
                <a:cs typeface="Batang"/>
              </a:defRPr>
            </a:pP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Batang"/>
                <a:cs typeface="Batang"/>
              </a:rPr>
              <a:t>Megan and Jasmine – LinkedIn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175" b="0">
                <a:solidFill>
                  <a:srgbClr val="302A2B"/>
                </a:solidFill>
                <a:latin typeface="Batang"/>
                <a:ea typeface="Batang"/>
                <a:cs typeface="Batang"/>
              </a:defRPr>
            </a:pPr>
            <a:endParaRPr kumimoji="0" lang="en-GB" sz="2025" b="0" i="0" u="none" strike="noStrike" kern="1200" cap="none" spc="0" normalizeH="0" baseline="0" noProof="0" dirty="0">
              <a:ln>
                <a:noFill/>
              </a:ln>
              <a:solidFill>
                <a:srgbClr val="202020"/>
              </a:solidFill>
              <a:effectLst/>
              <a:uLnTx/>
              <a:uFillTx/>
              <a:latin typeface="DejaVu Sans"/>
              <a:ea typeface="Batang"/>
              <a:cs typeface="Batang"/>
            </a:endParaRPr>
          </a:p>
        </p:txBody>
      </p:sp>
      <p:pic>
        <p:nvPicPr>
          <p:cNvPr id="19" name="LinkedIn professional networking icon" descr="Professional networking icon for the LinkedIn example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0484" y="3359053"/>
            <a:ext cx="713232" cy="67455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C192690-55BA-3043-C337-997351B371C8}"/>
              </a:ext>
            </a:extLst>
          </p:cNvPr>
          <p:cNvSpPr>
            <a:spLocks noGrp="1"/>
          </p:cNvSpPr>
          <p:nvPr/>
        </p:nvSpPr>
        <p:spPr>
          <a:xfrm>
            <a:off x="691286" y="2583077"/>
            <a:ext cx="3829049" cy="152005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/>
          <a:p>
            <a:pPr marL="0" marR="0" lvl="0" indent="0" algn="l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175" b="0">
                <a:solidFill>
                  <a:srgbClr val="302A2B"/>
                </a:solidFill>
                <a:latin typeface="Batang"/>
                <a:ea typeface="Batang"/>
                <a:cs typeface="Batang"/>
              </a:defRPr>
            </a:pP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Batang"/>
                <a:cs typeface="Batang"/>
              </a:rPr>
              <a:t>Suzanne – SDLT service</a:t>
            </a:r>
          </a:p>
          <a:p>
            <a:pPr marL="0" marR="0" lvl="0" indent="0" algn="l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175" b="0">
                <a:solidFill>
                  <a:srgbClr val="302A2B"/>
                </a:solidFill>
                <a:latin typeface="Batang"/>
                <a:ea typeface="Batang"/>
                <a:cs typeface="Batang"/>
              </a:defRPr>
            </a:pP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Batang"/>
                <a:cs typeface="Batang"/>
              </a:rPr>
              <a:t>Mairead – Corporate Finance</a:t>
            </a:r>
          </a:p>
          <a:p>
            <a:pPr marL="0" marR="0" lvl="0" indent="0" algn="l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175" b="0">
                <a:solidFill>
                  <a:srgbClr val="302A2B"/>
                </a:solidFill>
                <a:latin typeface="Batang"/>
                <a:ea typeface="Batang"/>
                <a:cs typeface="Batang"/>
              </a:defRPr>
            </a:pP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Batang"/>
                <a:cs typeface="Batang"/>
              </a:rPr>
              <a:t>Matthew - Outsourcing</a:t>
            </a:r>
          </a:p>
        </p:txBody>
      </p:sp>
      <p:pic>
        <p:nvPicPr>
          <p:cNvPr id="20" name="Picture 19" descr="image-933848b1e174807e41557a2d8093d477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1286" y="1740969"/>
            <a:ext cx="713232" cy="689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29089"/>
      </p:ext>
    </p:extLst>
  </p:cSld>
  <p:clrMapOvr>
    <a:masterClrMapping/>
  </p:clrMapOvr>
  <p:transition>
    <p:push dir="u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CE3B0D-51FC-3FB2-2C63-831ECC1798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5714500-3BAA-CE6C-6FEA-80041AA1065E}"/>
              </a:ext>
            </a:extLst>
          </p:cNvPr>
          <p:cNvSpPr txBox="1"/>
          <p:nvPr/>
        </p:nvSpPr>
        <p:spPr>
          <a:xfrm>
            <a:off x="691286" y="237744"/>
            <a:ext cx="10808208" cy="777240"/>
          </a:xfrm>
          <a:prstGeom prst="rect">
            <a:avLst/>
          </a:prstGeom>
          <a:noFill/>
        </p:spPr>
        <p:txBody>
          <a:bodyPr wrap="square" lIns="0" rIns="0" anchor="ctr">
            <a:noAutofit/>
          </a:bodyPr>
          <a:lstStyle/>
          <a:p>
            <a:pPr marL="0" marR="0" lvl="0" indent="0" algn="l" defTabSz="914400" eaLnBrk="1" fontAlgn="auto" latinLnBrk="0" hangingPunct="1">
              <a:lnSpc>
                <a:spcPts val="3144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7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charset="0"/>
                <a:ea typeface="+mn-ea"/>
                <a:cs typeface="+mn-cs"/>
              </a:rPr>
              <a:t>Skills, Training, Feedback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FC46EE-CC22-9E29-CC5A-C0163B9E64DA}"/>
              </a:ext>
            </a:extLst>
          </p:cNvPr>
          <p:cNvSpPr txBox="1"/>
          <p:nvPr/>
        </p:nvSpPr>
        <p:spPr>
          <a:xfrm>
            <a:off x="691286" y="1645920"/>
            <a:ext cx="10241280" cy="4572000"/>
          </a:xfrm>
          <a:prstGeom prst="rect">
            <a:avLst/>
          </a:prstGeom>
          <a:noFill/>
        </p:spPr>
        <p:txBody>
          <a:bodyPr wrap="square" lIns="0" rIns="0">
            <a:no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charset="0"/>
                <a:ea typeface="+mn-ea"/>
                <a:cs typeface="+mn-cs"/>
              </a:rPr>
              <a:t>Leadership courses –</a:t>
            </a:r>
          </a:p>
          <a:p>
            <a:pPr marL="0" marR="0" lvl="0" indent="0" algn="l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charset="0"/>
              <a:ea typeface="+mn-ea"/>
              <a:cs typeface="+mn-cs"/>
            </a:endParaRPr>
          </a:p>
          <a:p>
            <a:pPr marL="0" marR="0" lvl="0" indent="0" algn="l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charset="0"/>
                <a:ea typeface="+mn-ea"/>
                <a:cs typeface="+mn-cs"/>
              </a:rPr>
              <a:t>Moore Catalyst/ Coaching house.</a:t>
            </a:r>
          </a:p>
          <a:p>
            <a:pPr marL="0" marR="0" lvl="0" indent="0" algn="l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charset="0"/>
                <a:ea typeface="+mn-ea"/>
                <a:cs typeface="+mn-cs"/>
              </a:rPr>
              <a:t>University of Ulster Mini MBA funded courses</a:t>
            </a:r>
            <a:r>
              <a:rPr kumimoji="0" lang="en-GB" sz="2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charset="0"/>
                <a:ea typeface="+mn-ea"/>
                <a:cs typeface="+mn-cs"/>
              </a:rPr>
              <a:t>.</a:t>
            </a:r>
          </a:p>
          <a:p>
            <a:pPr marL="0" marR="0" lvl="0" indent="0" algn="l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933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ileron Regular" panose="020B0604020202020204" charset="0"/>
              <a:ea typeface="+mn-ea"/>
              <a:cs typeface="+mn-cs"/>
            </a:endParaRPr>
          </a:p>
          <a:p>
            <a:pPr marL="0" marR="0" lvl="0" indent="0" algn="l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charset="0"/>
                <a:ea typeface="+mn-ea"/>
                <a:cs typeface="+mn-cs"/>
              </a:rPr>
              <a:t>Mentorship programmes.</a:t>
            </a:r>
          </a:p>
          <a:p>
            <a:pPr marL="0" marR="0" lvl="0" indent="0" algn="l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charset="0"/>
              <a:ea typeface="+mn-ea"/>
              <a:cs typeface="+mn-cs"/>
            </a:endParaRPr>
          </a:p>
          <a:p>
            <a:pPr marL="0" marR="0" lvl="0" indent="0" algn="l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charset="0"/>
                <a:ea typeface="+mn-ea"/>
                <a:cs typeface="+mn-cs"/>
              </a:rPr>
              <a:t>Leadership charter. </a:t>
            </a:r>
          </a:p>
          <a:p>
            <a:pPr marL="0" marR="0" lvl="0" indent="0" algn="l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933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ileron Regular" panose="020B0604020202020204" charset="0"/>
              <a:ea typeface="+mn-ea"/>
              <a:cs typeface="+mn-cs"/>
            </a:endParaRPr>
          </a:p>
          <a:p>
            <a:pPr marL="0" marR="0" lvl="0" indent="0" algn="l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charset="0"/>
                <a:ea typeface="+mn-ea"/>
                <a:cs typeface="+mn-cs"/>
              </a:rPr>
              <a:t>Appraisal/ Feedback culture.</a:t>
            </a:r>
          </a:p>
          <a:p>
            <a:pPr marL="0" marR="0" lvl="0" indent="0" algn="l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933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ileron Regular" panose="020B0604020202020204" charset="0"/>
              <a:ea typeface="+mn-ea"/>
              <a:cs typeface="+mn-cs"/>
            </a:endParaRPr>
          </a:p>
          <a:p>
            <a:pPr marL="0" marR="0" lvl="0" indent="0" algn="l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933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ileron Regular" panose="020B060402020202020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6870427"/>
      </p:ext>
    </p:extLst>
  </p:cSld>
  <p:clrMapOvr>
    <a:masterClrMapping/>
  </p:clrMapOvr>
  <p:transition>
    <p:push dir="u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0C23D7B-6D01-2F9E-BEC4-E497FB51EBC5}"/>
              </a:ext>
            </a:extLst>
          </p:cNvPr>
          <p:cNvSpPr txBox="1"/>
          <p:nvPr/>
        </p:nvSpPr>
        <p:spPr>
          <a:xfrm>
            <a:off x="691286" y="237744"/>
            <a:ext cx="10808208" cy="777240"/>
          </a:xfrm>
          <a:prstGeom prst="rect">
            <a:avLst/>
          </a:prstGeom>
          <a:noFill/>
        </p:spPr>
        <p:txBody>
          <a:bodyPr wrap="square" lIns="0" rIns="0" anchor="ctr">
            <a:noAutofit/>
          </a:bodyPr>
          <a:lstStyle/>
          <a:p>
            <a:pPr marL="0" marR="0" lvl="0" indent="0" algn="l" defTabSz="914400" eaLnBrk="1" fontAlgn="auto" latinLnBrk="0" hangingPunct="1">
              <a:lnSpc>
                <a:spcPts val="3144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7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charset="0"/>
                <a:ea typeface="+mn-ea"/>
                <a:cs typeface="+mn-cs"/>
              </a:rPr>
              <a:t>Audio Books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AB5187F-2CBD-0C6E-E520-4D1C2F3922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5771" y="1889304"/>
            <a:ext cx="2352844" cy="365722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412B197-378F-4D28-5A84-AF20E23E41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9517" y="1831804"/>
            <a:ext cx="2347163" cy="3772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763191"/>
      </p:ext>
    </p:extLst>
  </p:cSld>
  <p:clrMapOvr>
    <a:masterClrMapping/>
  </p:clrMapOvr>
  <p:transition>
    <p:push dir="u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1BEE79-1016-E81D-81E9-2128EEF390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3754122-E66A-4868-12CD-4C7588919DB5}"/>
              </a:ext>
            </a:extLst>
          </p:cNvPr>
          <p:cNvSpPr txBox="1"/>
          <p:nvPr/>
        </p:nvSpPr>
        <p:spPr>
          <a:xfrm>
            <a:off x="691286" y="237744"/>
            <a:ext cx="10808208" cy="777240"/>
          </a:xfrm>
          <a:prstGeom prst="rect">
            <a:avLst/>
          </a:prstGeom>
          <a:noFill/>
        </p:spPr>
        <p:txBody>
          <a:bodyPr wrap="square" lIns="0" rIns="0" anchor="ctr">
            <a:noAutofit/>
          </a:bodyPr>
          <a:lstStyle/>
          <a:p>
            <a:pPr marL="0" marR="0" lvl="0" indent="0" algn="l" defTabSz="914400" eaLnBrk="1" fontAlgn="auto" latinLnBrk="0" hangingPunct="1">
              <a:lnSpc>
                <a:spcPts val="3144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7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charset="0"/>
                <a:ea typeface="+mn-ea"/>
                <a:cs typeface="+mn-cs"/>
              </a:rPr>
              <a:t>To conclude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48D8F63-6266-98C5-A772-0517DC10A328}"/>
              </a:ext>
            </a:extLst>
          </p:cNvPr>
          <p:cNvSpPr txBox="1"/>
          <p:nvPr/>
        </p:nvSpPr>
        <p:spPr>
          <a:xfrm>
            <a:off x="1269658" y="1828800"/>
            <a:ext cx="4167316" cy="2743200"/>
          </a:xfrm>
          <a:prstGeom prst="rect">
            <a:avLst/>
          </a:prstGeom>
          <a:noFill/>
        </p:spPr>
        <p:txBody>
          <a:bodyPr wrap="square" lIns="0" rIns="0">
            <a:no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50" b="0">
                <a:solidFill>
                  <a:srgbClr val="702C41"/>
                </a:solidFill>
                <a:latin typeface="DejaVu Sans"/>
                <a:ea typeface="DejaVu Sans"/>
                <a:cs typeface="DejaVu Sans"/>
              </a:defRPr>
            </a:pPr>
            <a:r>
              <a:rPr kumimoji="0" lang="en-GB" sz="2600" b="0" i="0" u="none" strike="noStrike" kern="1200" cap="none" spc="0" normalizeH="0" baseline="0" noProof="0" dirty="0">
                <a:ln>
                  <a:noFill/>
                </a:ln>
                <a:solidFill>
                  <a:srgbClr val="004C6C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Business is complex 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50" b="0">
                <a:solidFill>
                  <a:srgbClr val="702C41"/>
                </a:solidFill>
                <a:latin typeface="DejaVu Sans"/>
                <a:ea typeface="DejaVu Sans"/>
                <a:cs typeface="DejaVu Sans"/>
              </a:defRPr>
            </a:pPr>
            <a:endParaRPr kumimoji="0" lang="en-GB" sz="2250" b="0" i="0" u="none" strike="noStrike" kern="1200" cap="none" spc="0" normalizeH="0" baseline="0" noProof="0" dirty="0">
              <a:ln>
                <a:noFill/>
              </a:ln>
              <a:solidFill>
                <a:srgbClr val="5B2685"/>
              </a:solidFill>
              <a:effectLst/>
              <a:uLnTx/>
              <a:uFillTx/>
              <a:latin typeface="DejaVu Sans"/>
              <a:ea typeface="DejaVu Sans"/>
              <a:cs typeface="DejaVu Sans"/>
            </a:endParaRP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50" b="0">
                <a:solidFill>
                  <a:srgbClr val="702C41"/>
                </a:solidFill>
                <a:latin typeface="DejaVu Sans"/>
                <a:ea typeface="DejaVu Sans"/>
                <a:cs typeface="DejaVu Sans"/>
              </a:defRPr>
            </a:pPr>
            <a:r>
              <a:rPr kumimoji="0" lang="en-GB" sz="2600" b="0" i="0" u="none" strike="noStrike" kern="1200" cap="none" spc="0" normalizeH="0" baseline="0" noProof="0" dirty="0">
                <a:ln>
                  <a:noFill/>
                </a:ln>
                <a:solidFill>
                  <a:srgbClr val="004C6C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Use all your people to help lead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50" b="0">
                <a:solidFill>
                  <a:srgbClr val="702C41"/>
                </a:solidFill>
                <a:latin typeface="DejaVu Sans"/>
                <a:ea typeface="DejaVu Sans"/>
                <a:cs typeface="DejaVu Sans"/>
              </a:defRPr>
            </a:pPr>
            <a:endParaRPr kumimoji="0" lang="en-GB" sz="2250" b="0" i="0" u="none" strike="noStrike" kern="1200" cap="none" spc="0" normalizeH="0" baseline="0" noProof="0" dirty="0">
              <a:ln>
                <a:noFill/>
              </a:ln>
              <a:solidFill>
                <a:srgbClr val="5B2685"/>
              </a:solidFill>
              <a:effectLst/>
              <a:uLnTx/>
              <a:uFillTx/>
              <a:latin typeface="DejaVu Sans"/>
              <a:ea typeface="DejaVu Sans"/>
              <a:cs typeface="DejaVu Sans"/>
            </a:endParaRP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50" b="0">
                <a:solidFill>
                  <a:srgbClr val="702C41"/>
                </a:solidFill>
                <a:latin typeface="DejaVu Sans"/>
                <a:ea typeface="DejaVu Sans"/>
                <a:cs typeface="DejaVu Sans"/>
              </a:defRPr>
            </a:pPr>
            <a:r>
              <a:rPr kumimoji="0" lang="en-GB" sz="2600" b="1" i="0" u="none" strike="noStrike" kern="1200" cap="none" spc="0" normalizeH="0" baseline="0" noProof="0" dirty="0">
                <a:ln>
                  <a:noFill/>
                </a:ln>
                <a:solidFill>
                  <a:srgbClr val="004C6C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Distributed leadership 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50" b="0">
                <a:solidFill>
                  <a:srgbClr val="702C41"/>
                </a:solidFill>
                <a:latin typeface="DejaVu Sans"/>
                <a:ea typeface="DejaVu Sans"/>
                <a:cs typeface="DejaVu Sans"/>
              </a:defRPr>
            </a:pPr>
            <a:endParaRPr kumimoji="0" lang="en-GB" sz="2250" b="0" i="0" u="none" strike="noStrike" kern="1200" cap="none" spc="0" normalizeH="0" baseline="0" noProof="0" dirty="0">
              <a:ln>
                <a:noFill/>
              </a:ln>
              <a:solidFill>
                <a:srgbClr val="5B2685"/>
              </a:solidFill>
              <a:effectLst/>
              <a:uLnTx/>
              <a:uFillTx/>
              <a:latin typeface="DejaVu Sans"/>
              <a:ea typeface="DejaVu Sans"/>
              <a:cs typeface="DejaVu Sans"/>
            </a:endParaRP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50" b="0">
                <a:solidFill>
                  <a:srgbClr val="702C41"/>
                </a:solidFill>
                <a:latin typeface="DejaVu Sans"/>
                <a:ea typeface="DejaVu Sans"/>
                <a:cs typeface="DejaVu Sans"/>
              </a:defRPr>
            </a:pPr>
            <a:endParaRPr kumimoji="0" lang="en-GB" sz="2250" b="0" i="0" u="none" strike="noStrike" kern="1200" cap="none" spc="0" normalizeH="0" baseline="0" noProof="0" dirty="0">
              <a:ln>
                <a:noFill/>
              </a:ln>
              <a:solidFill>
                <a:srgbClr val="5B2685"/>
              </a:solidFill>
              <a:effectLst/>
              <a:uLnTx/>
              <a:uFillTx/>
              <a:latin typeface="DejaVu Sans"/>
              <a:ea typeface="DejaVu Sans"/>
              <a:cs typeface="DejaVu San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CD1ACC8-A851-148E-C151-DF9A66C36AD3}"/>
              </a:ext>
            </a:extLst>
          </p:cNvPr>
          <p:cNvSpPr txBox="1"/>
          <p:nvPr/>
        </p:nvSpPr>
        <p:spPr>
          <a:xfrm>
            <a:off x="6755028" y="1828800"/>
            <a:ext cx="4908721" cy="2743200"/>
          </a:xfrm>
          <a:prstGeom prst="rect">
            <a:avLst/>
          </a:prstGeom>
          <a:noFill/>
        </p:spPr>
        <p:txBody>
          <a:bodyPr wrap="square" lIns="0" rIns="0">
            <a:no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50" b="0">
                <a:solidFill>
                  <a:srgbClr val="702C41"/>
                </a:solidFill>
                <a:latin typeface="DejaVu Sans"/>
                <a:ea typeface="DejaVu Sans"/>
                <a:cs typeface="DejaVu Sans"/>
              </a:defRPr>
            </a:pPr>
            <a:r>
              <a:rPr kumimoji="0" lang="en-GB" sz="2600" b="0" i="0" u="none" strike="noStrike" kern="1200" cap="none" spc="0" normalizeH="0" baseline="0" noProof="0" dirty="0">
                <a:ln>
                  <a:noFill/>
                </a:ln>
                <a:solidFill>
                  <a:srgbClr val="004C6C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Retention is challenging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50" b="0">
                <a:solidFill>
                  <a:srgbClr val="702C41"/>
                </a:solidFill>
                <a:latin typeface="DejaVu Sans"/>
                <a:ea typeface="DejaVu Sans"/>
                <a:cs typeface="DejaVu Sans"/>
              </a:defRPr>
            </a:pPr>
            <a:endParaRPr kumimoji="0" lang="en-GB" sz="2250" b="0" i="0" u="none" strike="noStrike" kern="1200" cap="none" spc="0" normalizeH="0" baseline="0" noProof="0" dirty="0">
              <a:ln>
                <a:noFill/>
              </a:ln>
              <a:solidFill>
                <a:srgbClr val="5B2685"/>
              </a:solidFill>
              <a:effectLst/>
              <a:uLnTx/>
              <a:uFillTx/>
              <a:latin typeface="DejaVu Sans"/>
              <a:ea typeface="DejaVu Sans"/>
              <a:cs typeface="DejaVu Sans"/>
            </a:endParaRP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50" b="0">
                <a:solidFill>
                  <a:srgbClr val="702C41"/>
                </a:solidFill>
                <a:latin typeface="DejaVu Sans"/>
                <a:ea typeface="DejaVu Sans"/>
                <a:cs typeface="DejaVu Sans"/>
              </a:defRPr>
            </a:pPr>
            <a:r>
              <a:rPr kumimoji="0" lang="en-GB" sz="2600" b="0" i="0" u="none" strike="noStrike" kern="1200" cap="none" spc="0" normalizeH="0" baseline="0" noProof="0" dirty="0">
                <a:ln>
                  <a:noFill/>
                </a:ln>
                <a:solidFill>
                  <a:srgbClr val="004C6C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Keep your people engaged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50" b="0">
                <a:solidFill>
                  <a:srgbClr val="702C41"/>
                </a:solidFill>
                <a:latin typeface="DejaVu Sans"/>
                <a:ea typeface="DejaVu Sans"/>
                <a:cs typeface="DejaVu Sans"/>
              </a:defRPr>
            </a:pPr>
            <a:endParaRPr kumimoji="0" lang="en-GB" sz="2250" b="0" i="0" u="none" strike="noStrike" kern="1200" cap="none" spc="0" normalizeH="0" baseline="0" noProof="0" dirty="0">
              <a:ln>
                <a:noFill/>
              </a:ln>
              <a:solidFill>
                <a:srgbClr val="5B2685"/>
              </a:solidFill>
              <a:effectLst/>
              <a:uLnTx/>
              <a:uFillTx/>
              <a:latin typeface="DejaVu Sans"/>
              <a:ea typeface="DejaVu Sans"/>
              <a:cs typeface="DejaVu Sans"/>
            </a:endParaRP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50" b="0">
                <a:solidFill>
                  <a:srgbClr val="702C41"/>
                </a:solidFill>
                <a:latin typeface="DejaVu Sans"/>
                <a:ea typeface="DejaVu Sans"/>
                <a:cs typeface="DejaVu Sans"/>
              </a:defRPr>
            </a:pPr>
            <a:r>
              <a:rPr kumimoji="0" lang="en-GB" sz="2600" b="1" i="0" u="none" strike="noStrike" kern="1200" cap="none" spc="0" normalizeH="0" baseline="0" noProof="0" dirty="0">
                <a:ln>
                  <a:noFill/>
                </a:ln>
                <a:solidFill>
                  <a:srgbClr val="004C6C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Encourage Job Crafting</a:t>
            </a:r>
            <a:endParaRPr kumimoji="0" lang="en-GB" sz="2250" b="1" i="0" u="none" strike="noStrike" kern="1200" cap="none" spc="0" normalizeH="0" baseline="0" noProof="0" dirty="0">
              <a:ln>
                <a:noFill/>
              </a:ln>
              <a:solidFill>
                <a:srgbClr val="702C41"/>
              </a:solidFill>
              <a:effectLst/>
              <a:uLnTx/>
              <a:uFillTx/>
              <a:latin typeface="DejaVu San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FB36FF2-9BA8-ABFB-BF58-00BC1DF5194A}"/>
              </a:ext>
            </a:extLst>
          </p:cNvPr>
          <p:cNvSpPr txBox="1"/>
          <p:nvPr/>
        </p:nvSpPr>
        <p:spPr>
          <a:xfrm>
            <a:off x="691286" y="5029200"/>
            <a:ext cx="10808208" cy="822960"/>
          </a:xfrm>
          <a:prstGeom prst="rect">
            <a:avLst/>
          </a:prstGeom>
          <a:noFill/>
        </p:spPr>
        <p:txBody>
          <a:bodyPr wrap="square" lIns="0" rIns="0">
            <a:no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50" b="0">
                <a:solidFill>
                  <a:srgbClr val="702C41"/>
                </a:solidFill>
                <a:latin typeface="DejaVu Sans"/>
                <a:ea typeface="DejaVu Sans"/>
                <a:cs typeface="DejaVu Sans"/>
              </a:defRPr>
            </a:pPr>
            <a:r>
              <a:rPr kumimoji="0" lang="en-GB" sz="2600" b="0" i="0" u="none" strike="noStrike" kern="1200" cap="none" spc="0" normalizeH="0" baseline="0" noProof="0">
                <a:ln>
                  <a:noFill/>
                </a:ln>
                <a:solidFill>
                  <a:srgbClr val="004C6C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t>Give people the skills, training and feedback they need</a:t>
            </a:r>
          </a:p>
        </p:txBody>
      </p:sp>
    </p:spTree>
    <p:extLst>
      <p:ext uri="{BB962C8B-B14F-4D97-AF65-F5344CB8AC3E}">
        <p14:creationId xmlns:p14="http://schemas.microsoft.com/office/powerpoint/2010/main" val="2488761701"/>
      </p:ext>
    </p:extLst>
  </p:cSld>
  <p:clrMapOvr>
    <a:masterClrMapping/>
  </p:clrMapOvr>
  <p:transition>
    <p:push dir="u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79E4176-7E83-646A-7DBB-6F0C02B600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3317" y="1417320"/>
            <a:ext cx="8624146" cy="5029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91286" y="237744"/>
            <a:ext cx="10808208" cy="777240"/>
          </a:xfrm>
          <a:prstGeom prst="rect">
            <a:avLst/>
          </a:prstGeom>
          <a:noFill/>
        </p:spPr>
        <p:txBody>
          <a:bodyPr wrap="square" lIns="0" rIns="0" anchor="ctr">
            <a:no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Implementing change</a:t>
            </a:r>
          </a:p>
        </p:txBody>
      </p:sp>
    </p:spTree>
    <p:extLst>
      <p:ext uri="{BB962C8B-B14F-4D97-AF65-F5344CB8AC3E}">
        <p14:creationId xmlns:p14="http://schemas.microsoft.com/office/powerpoint/2010/main" val="938834693"/>
      </p:ext>
    </p:extLst>
  </p:cSld>
  <p:clrMapOvr>
    <a:masterClrMapping/>
  </p:clrMapOvr>
  <p:transition>
    <p:push dir="u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B71EA8-3C82-504C-106F-8AC7713551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</p:spPr>
        <p:txBody>
          <a:bodyPr>
            <a:normAutofit/>
          </a:bodyPr>
          <a:lstStyle/>
          <a:p>
            <a:r>
              <a:rPr lang="en-GB" dirty="0"/>
              <a:t>Skills SUPPORT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9A9B49B-DB8F-C074-E21F-4E76F98C59E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344" r="18780"/>
          <a:stretch/>
        </p:blipFill>
        <p:spPr>
          <a:xfrm>
            <a:off x="1009431" y="2272748"/>
            <a:ext cx="3873938" cy="3639337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2D1C33-E480-AEF0-A2BC-87DF19D66D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89600" y="2194560"/>
            <a:ext cx="5816600" cy="40241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4800" b="1" dirty="0"/>
              <a:t>Catherine McGuigan</a:t>
            </a:r>
          </a:p>
          <a:p>
            <a:pPr marL="0" indent="0">
              <a:buNone/>
            </a:pPr>
            <a:r>
              <a:rPr lang="en-GB" sz="2800" dirty="0"/>
              <a:t>Head of Leadership &amp; Capability Development at Invest NI</a:t>
            </a:r>
          </a:p>
          <a:p>
            <a:pPr marL="0" indent="0">
              <a:buNone/>
            </a:pPr>
            <a:r>
              <a:rPr lang="en-GB" sz="2800" dirty="0"/>
              <a:t>Skills &amp; Competitiveness Division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3461934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EAE9D3-1226-684A-BBCB-590C97016C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64360A-90A5-E429-D723-817FD2EDDB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" y="406709"/>
            <a:ext cx="12192001" cy="788042"/>
          </a:xfrm>
          <a:solidFill>
            <a:srgbClr val="D20055"/>
          </a:solidFill>
        </p:spPr>
        <p:txBody>
          <a:bodyPr vert="horz" lIns="91440" tIns="45720" rIns="91440" bIns="45720" rtlCol="0">
            <a:normAutofit fontScale="90000"/>
          </a:bodyPr>
          <a:lstStyle/>
          <a:p>
            <a:br>
              <a:rPr lang="en-US" sz="3600" dirty="0">
                <a:solidFill>
                  <a:schemeClr val="bg1"/>
                </a:solidFill>
              </a:rPr>
            </a:br>
            <a:br>
              <a:rPr lang="en-US" sz="3600" dirty="0">
                <a:solidFill>
                  <a:schemeClr val="bg1"/>
                </a:solidFill>
              </a:rPr>
            </a:br>
            <a:r>
              <a:rPr lang="en-US" sz="44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Strategic Leadership &amp; Capability Development Solutions</a:t>
            </a:r>
            <a:endParaRPr lang="en-US" sz="3600" i="1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95CD3E3-32BD-96CB-1C9A-628624BA0840}"/>
              </a:ext>
            </a:extLst>
          </p:cNvPr>
          <p:cNvSpPr txBox="1"/>
          <p:nvPr/>
        </p:nvSpPr>
        <p:spPr>
          <a:xfrm>
            <a:off x="-1034312" y="5149923"/>
            <a:ext cx="14314571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Driving global ambition, developing strategic leadership capability and supporting productivity improvement!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</a:br>
            <a:b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</a:br>
            <a:b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</a:b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0093EA4-F94E-4AB8-6C3D-DB70709B3F7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344" r="18780"/>
          <a:stretch/>
        </p:blipFill>
        <p:spPr>
          <a:xfrm>
            <a:off x="1216509" y="5607821"/>
            <a:ext cx="1326996" cy="1246651"/>
          </a:xfrm>
          <a:prstGeom prst="rect">
            <a:avLst/>
          </a:prstGeom>
        </p:spPr>
      </p:pic>
      <p:pic>
        <p:nvPicPr>
          <p:cNvPr id="3" name="Picture 4" descr="Aspiring Leaders Programme now CPD Certified | Issured Ltd">
            <a:extLst>
              <a:ext uri="{FF2B5EF4-FFF2-40B4-BE49-F238E27FC236}">
                <a16:creationId xmlns:a16="http://schemas.microsoft.com/office/drawing/2014/main" id="{FB907580-3193-3EFD-F48A-56D810545B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604" t="12064" r="16286" b="39099"/>
          <a:stretch>
            <a:fillRect/>
          </a:stretch>
        </p:blipFill>
        <p:spPr bwMode="auto">
          <a:xfrm>
            <a:off x="7769541" y="5960976"/>
            <a:ext cx="1631644" cy="673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 logo for a company&#10;&#10;Description automatically generated">
            <a:extLst>
              <a:ext uri="{FF2B5EF4-FFF2-40B4-BE49-F238E27FC236}">
                <a16:creationId xmlns:a16="http://schemas.microsoft.com/office/drawing/2014/main" id="{CF7E5C33-2DB5-4BF5-D147-DF1FAB91E08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81"/>
          <a:stretch/>
        </p:blipFill>
        <p:spPr>
          <a:xfrm>
            <a:off x="2817531" y="5803094"/>
            <a:ext cx="1840397" cy="1052219"/>
          </a:xfrm>
          <a:prstGeom prst="rect">
            <a:avLst/>
          </a:prstGeom>
        </p:spPr>
      </p:pic>
      <p:pic>
        <p:nvPicPr>
          <p:cNvPr id="7" name="Picture 2" descr="A logo with dots and text&#10;&#10;AI-generated content may be incorrect.">
            <a:extLst>
              <a:ext uri="{FF2B5EF4-FFF2-40B4-BE49-F238E27FC236}">
                <a16:creationId xmlns:a16="http://schemas.microsoft.com/office/drawing/2014/main" id="{2967FD95-44F8-5A99-0CE7-41A4ACC421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2644" y="5767929"/>
            <a:ext cx="1127903" cy="1086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Porto Business School | Facebook">
            <a:extLst>
              <a:ext uri="{FF2B5EF4-FFF2-40B4-BE49-F238E27FC236}">
                <a16:creationId xmlns:a16="http://schemas.microsoft.com/office/drawing/2014/main" id="{BCA58BFF-13BB-441A-352C-9A9B5CBD33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2371" y="5886286"/>
            <a:ext cx="1400306" cy="885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Institute of Sales Professionals | LinkedIn">
            <a:extLst>
              <a:ext uri="{FF2B5EF4-FFF2-40B4-BE49-F238E27FC236}">
                <a16:creationId xmlns:a16="http://schemas.microsoft.com/office/drawing/2014/main" id="{EEEE6C86-94E1-707C-5140-7DBE31E18C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2281" y="5663253"/>
            <a:ext cx="1194748" cy="1194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3355D59F-14B0-3282-C5BF-E96B97F103CB}"/>
              </a:ext>
            </a:extLst>
          </p:cNvPr>
          <p:cNvGrpSpPr/>
          <p:nvPr/>
        </p:nvGrpSpPr>
        <p:grpSpPr>
          <a:xfrm>
            <a:off x="103113" y="1572328"/>
            <a:ext cx="12088887" cy="3110990"/>
            <a:chOff x="103113" y="1572328"/>
            <a:chExt cx="14169711" cy="3111942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88946C78-BF8F-24D8-D6CD-F46742E8D972}"/>
                </a:ext>
              </a:extLst>
            </p:cNvPr>
            <p:cNvGrpSpPr/>
            <p:nvPr/>
          </p:nvGrpSpPr>
          <p:grpSpPr>
            <a:xfrm>
              <a:off x="10206542" y="1572328"/>
              <a:ext cx="1985458" cy="3111942"/>
              <a:chOff x="1791679" y="2941345"/>
              <a:chExt cx="2483888" cy="3561736"/>
            </a:xfrm>
            <a:solidFill>
              <a:srgbClr val="D20055"/>
            </a:solidFill>
          </p:grpSpPr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49B00834-2180-542E-6A20-F4431A480EA6}"/>
                  </a:ext>
                </a:extLst>
              </p:cNvPr>
              <p:cNvGrpSpPr/>
              <p:nvPr/>
            </p:nvGrpSpPr>
            <p:grpSpPr>
              <a:xfrm>
                <a:off x="1791679" y="2941345"/>
                <a:ext cx="2483888" cy="3561736"/>
                <a:chOff x="515072" y="2411354"/>
                <a:chExt cx="2483888" cy="3561736"/>
              </a:xfrm>
              <a:grpFill/>
            </p:grpSpPr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FDED093F-7E91-A0FB-3FD4-425D3E314A96}"/>
                    </a:ext>
                  </a:extLst>
                </p:cNvPr>
                <p:cNvSpPr/>
                <p:nvPr/>
              </p:nvSpPr>
              <p:spPr>
                <a:xfrm>
                  <a:off x="515072" y="2411354"/>
                  <a:ext cx="2483888" cy="3561736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pic>
              <p:nvPicPr>
                <p:cNvPr id="33" name="Picture 32">
                  <a:extLst>
                    <a:ext uri="{FF2B5EF4-FFF2-40B4-BE49-F238E27FC236}">
                      <a16:creationId xmlns:a16="http://schemas.microsoft.com/office/drawing/2014/main" id="{4EDAFA3C-9CB8-C335-BB41-039C977135C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/>
                <a:srcRect l="23794" t="13978" r="25818" b="5268"/>
                <a:stretch/>
              </p:blipFill>
              <p:spPr>
                <a:xfrm>
                  <a:off x="644070" y="2575585"/>
                  <a:ext cx="2225891" cy="3233272"/>
                </a:xfrm>
                <a:prstGeom prst="rect">
                  <a:avLst/>
                </a:prstGeom>
                <a:grpFill/>
              </p:spPr>
            </p:pic>
          </p:grpSp>
          <p:pic>
            <p:nvPicPr>
              <p:cNvPr id="9" name="Picture 8" descr="A computer screen shot of a blue square with white text&#10;&#10;AI-generated content may be incorrect.">
                <a:extLst>
                  <a:ext uri="{FF2B5EF4-FFF2-40B4-BE49-F238E27FC236}">
                    <a16:creationId xmlns:a16="http://schemas.microsoft.com/office/drawing/2014/main" id="{7D38DADF-B054-C2B4-ABCC-88BD7154703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/>
              <a:srcRect l="23469" t="23707" r="34057" b="4455"/>
              <a:stretch/>
            </p:blipFill>
            <p:spPr>
              <a:xfrm>
                <a:off x="1920677" y="3096762"/>
                <a:ext cx="2225891" cy="3242085"/>
              </a:xfrm>
              <a:prstGeom prst="rect">
                <a:avLst/>
              </a:prstGeom>
              <a:grpFill/>
            </p:spPr>
          </p:pic>
        </p:grpSp>
        <p:pic>
          <p:nvPicPr>
            <p:cNvPr id="13" name="Picture 12" descr="A screenshot of a computer&#10;&#10;AI-generated content may be incorrect.">
              <a:extLst>
                <a:ext uri="{FF2B5EF4-FFF2-40B4-BE49-F238E27FC236}">
                  <a16:creationId xmlns:a16="http://schemas.microsoft.com/office/drawing/2014/main" id="{2C9E7258-02E4-5216-6D4C-03EFAD9CFB8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rcRect l="31351" t="14292" r="36696" b="18406"/>
            <a:stretch/>
          </p:blipFill>
          <p:spPr>
            <a:xfrm>
              <a:off x="8191380" y="1585465"/>
              <a:ext cx="1921822" cy="3056880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6EEE467B-8B2C-8868-1C07-2BAABB82FBED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rcRect l="37408" t="13119" r="38435" b="34946"/>
            <a:stretch/>
          </p:blipFill>
          <p:spPr>
            <a:xfrm>
              <a:off x="2175365" y="1585463"/>
              <a:ext cx="1996207" cy="3056882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2E4401E3-E907-4800-082D-CF6375025C0E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rcRect l="34452" t="14086" r="35403" b="21075"/>
            <a:stretch/>
          </p:blipFill>
          <p:spPr>
            <a:xfrm>
              <a:off x="4279708" y="1585464"/>
              <a:ext cx="1840781" cy="3056882"/>
            </a:xfrm>
            <a:prstGeom prst="rect">
              <a:avLst/>
            </a:prstGeom>
          </p:spPr>
        </p:pic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C4267FF4-E546-0D2A-508F-CA37B806882F}"/>
                </a:ext>
              </a:extLst>
            </p:cNvPr>
            <p:cNvGrpSpPr/>
            <p:nvPr/>
          </p:nvGrpSpPr>
          <p:grpSpPr>
            <a:xfrm>
              <a:off x="12276618" y="1618745"/>
              <a:ext cx="1996206" cy="3043425"/>
              <a:chOff x="15667643" y="2442429"/>
              <a:chExt cx="2483888" cy="3561736"/>
            </a:xfrm>
          </p:grpSpPr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93C63B0E-2593-431E-3EDD-3318DC6DDC00}"/>
                  </a:ext>
                </a:extLst>
              </p:cNvPr>
              <p:cNvSpPr/>
              <p:nvPr/>
            </p:nvSpPr>
            <p:spPr>
              <a:xfrm>
                <a:off x="15667643" y="2442429"/>
                <a:ext cx="2483888" cy="3561736"/>
              </a:xfrm>
              <a:prstGeom prst="rect">
                <a:avLst/>
              </a:prstGeom>
              <a:solidFill>
                <a:srgbClr val="D20055"/>
              </a:solidFill>
              <a:ln>
                <a:solidFill>
                  <a:srgbClr val="D20055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pic>
            <p:nvPicPr>
              <p:cNvPr id="26" name="Picture 25">
                <a:extLst>
                  <a:ext uri="{FF2B5EF4-FFF2-40B4-BE49-F238E27FC236}">
                    <a16:creationId xmlns:a16="http://schemas.microsoft.com/office/drawing/2014/main" id="{EF7A7780-989A-3610-612A-7B3DCCDBB09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rcRect l="23794" t="13978" r="25818" b="5268"/>
              <a:stretch/>
            </p:blipFill>
            <p:spPr>
              <a:xfrm>
                <a:off x="15777540" y="2606660"/>
                <a:ext cx="2225891" cy="3233272"/>
              </a:xfrm>
              <a:prstGeom prst="rect">
                <a:avLst/>
              </a:prstGeom>
              <a:ln>
                <a:solidFill>
                  <a:srgbClr val="D20055"/>
                </a:solidFill>
              </a:ln>
            </p:spPr>
          </p:pic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AF3C3D1A-088A-3C78-8C27-C14476E304C3}"/>
                </a:ext>
              </a:extLst>
            </p:cNvPr>
            <p:cNvGrpSpPr/>
            <p:nvPr/>
          </p:nvGrpSpPr>
          <p:grpSpPr>
            <a:xfrm>
              <a:off x="6214599" y="1586722"/>
              <a:ext cx="1889114" cy="3075449"/>
              <a:chOff x="6243408" y="277354"/>
              <a:chExt cx="1889114" cy="2743747"/>
            </a:xfrm>
          </p:grpSpPr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72E90884-FCC7-32CE-8C73-51B3FD3FC51C}"/>
                  </a:ext>
                </a:extLst>
              </p:cNvPr>
              <p:cNvSpPr/>
              <p:nvPr/>
            </p:nvSpPr>
            <p:spPr>
              <a:xfrm>
                <a:off x="6243408" y="277354"/>
                <a:ext cx="1889114" cy="2743747"/>
              </a:xfrm>
              <a:prstGeom prst="rect">
                <a:avLst/>
              </a:prstGeom>
              <a:solidFill>
                <a:srgbClr val="D20055"/>
              </a:solidFill>
              <a:ln>
                <a:solidFill>
                  <a:srgbClr val="FF006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pic>
            <p:nvPicPr>
              <p:cNvPr id="6" name="Picture 5" descr="A computer screen shot of a computer screen&#10;&#10;AI-generated content may be incorrect.">
                <a:extLst>
                  <a:ext uri="{FF2B5EF4-FFF2-40B4-BE49-F238E27FC236}">
                    <a16:creationId xmlns:a16="http://schemas.microsoft.com/office/drawing/2014/main" id="{3D2B30EC-6FF2-2699-FBF2-886E5A1A227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4"/>
              <a:srcRect l="29317" t="13735" r="32087" b="5378"/>
              <a:stretch/>
            </p:blipFill>
            <p:spPr>
              <a:xfrm>
                <a:off x="6349644" y="339707"/>
                <a:ext cx="1689538" cy="2579500"/>
              </a:xfrm>
              <a:prstGeom prst="rect">
                <a:avLst/>
              </a:prstGeom>
              <a:solidFill>
                <a:srgbClr val="D20055"/>
              </a:solidFill>
              <a:ln>
                <a:solidFill>
                  <a:srgbClr val="FF0066"/>
                </a:solidFill>
              </a:ln>
            </p:spPr>
          </p:pic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42587522-383A-E57E-E588-0A9909B6B991}"/>
                </a:ext>
              </a:extLst>
            </p:cNvPr>
            <p:cNvGrpSpPr/>
            <p:nvPr/>
          </p:nvGrpSpPr>
          <p:grpSpPr>
            <a:xfrm>
              <a:off x="103113" y="1585462"/>
              <a:ext cx="1996207" cy="3056880"/>
              <a:chOff x="484497" y="4710389"/>
              <a:chExt cx="1321747" cy="1942893"/>
            </a:xfrm>
          </p:grpSpPr>
          <p:sp>
            <p:nvSpPr>
              <p:cNvPr id="11" name="Flowchart: Process 10">
                <a:extLst>
                  <a:ext uri="{FF2B5EF4-FFF2-40B4-BE49-F238E27FC236}">
                    <a16:creationId xmlns:a16="http://schemas.microsoft.com/office/drawing/2014/main" id="{F932D7E4-2D1A-CA19-81EA-06A04442FCCA}"/>
                  </a:ext>
                </a:extLst>
              </p:cNvPr>
              <p:cNvSpPr/>
              <p:nvPr/>
            </p:nvSpPr>
            <p:spPr>
              <a:xfrm>
                <a:off x="484497" y="4710389"/>
                <a:ext cx="1321747" cy="1942893"/>
              </a:xfrm>
              <a:prstGeom prst="flowChartProcess">
                <a:avLst/>
              </a:prstGeom>
              <a:solidFill>
                <a:srgbClr val="D2005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pic>
            <p:nvPicPr>
              <p:cNvPr id="12" name="Picture 2">
                <a:extLst>
                  <a:ext uri="{FF2B5EF4-FFF2-40B4-BE49-F238E27FC236}">
                    <a16:creationId xmlns:a16="http://schemas.microsoft.com/office/drawing/2014/main" id="{62ECA122-2EF6-B181-A333-882B2595B11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7400" t="12693" r="36182"/>
              <a:stretch>
                <a:fillRect/>
              </a:stretch>
            </p:blipFill>
            <p:spPr bwMode="auto">
              <a:xfrm>
                <a:off x="586855" y="4780831"/>
                <a:ext cx="1145160" cy="176106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386874884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E84EF2-0BA5-DE27-F1ED-40DD277A1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C797A5-1187-D7B8-C3F7-8B4972B889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810CA4A-E40D-9351-E197-98C0069B8E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57440" y="-297"/>
            <a:ext cx="12449439" cy="7002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55058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8B69B8-F8BC-82D1-1736-F56088EC5B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852ACF-9384-2AC2-92EA-B64D9B60E0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3ECF9A9-165A-48C5-2249-60264032EB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-23961"/>
            <a:ext cx="12234597" cy="6881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26481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7B71E0-42FF-A55C-E196-B8986B925A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E7938216-3D06-1DB0-77F4-B21488FB2712}"/>
              </a:ext>
            </a:extLst>
          </p:cNvPr>
          <p:cNvSpPr txBox="1">
            <a:spLocks/>
          </p:cNvSpPr>
          <p:nvPr/>
        </p:nvSpPr>
        <p:spPr>
          <a:xfrm>
            <a:off x="-759464" y="-170825"/>
            <a:ext cx="13420087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rgbClr val="912AA6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The World Of Work Is Evolving</a:t>
            </a:r>
            <a:endParaRPr kumimoji="0" lang="en-GB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CAFCD2F-2405-C656-78A1-F3D6CE7069C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609" t="29401" r="41696" b="17729"/>
          <a:stretch/>
        </p:blipFill>
        <p:spPr>
          <a:xfrm>
            <a:off x="9423095" y="2433974"/>
            <a:ext cx="2605069" cy="15566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9" name="Content Placeholder 4">
            <a:extLst>
              <a:ext uri="{FF2B5EF4-FFF2-40B4-BE49-F238E27FC236}">
                <a16:creationId xmlns:a16="http://schemas.microsoft.com/office/drawing/2014/main" id="{F58A2F75-BE07-1DCB-DAF6-E20C74557E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9596" y="162450"/>
            <a:ext cx="6832641" cy="6100314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GB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GB" sz="2400" dirty="0"/>
          </a:p>
        </p:txBody>
      </p:sp>
      <p:pic>
        <p:nvPicPr>
          <p:cNvPr id="1030" name="Picture 6" descr="The 8 Biggest Future Of Work Trends In 2024 Everyone Needs To Be Ready For  Now">
            <a:extLst>
              <a:ext uri="{FF2B5EF4-FFF2-40B4-BE49-F238E27FC236}">
                <a16:creationId xmlns:a16="http://schemas.microsoft.com/office/drawing/2014/main" id="{38D2A1E3-E505-1690-846B-F5BB658D77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546" y="4321510"/>
            <a:ext cx="2551188" cy="17737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8" name="Picture 4" descr="Counteracting skills shortages through ...">
            <a:extLst>
              <a:ext uri="{FF2B5EF4-FFF2-40B4-BE49-F238E27FC236}">
                <a16:creationId xmlns:a16="http://schemas.microsoft.com/office/drawing/2014/main" id="{386E61AF-282D-B1DB-0825-10F8BB3E74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74203" y="1031888"/>
            <a:ext cx="1706185" cy="12077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6" descr="collaboration is ...">
            <a:extLst>
              <a:ext uri="{FF2B5EF4-FFF2-40B4-BE49-F238E27FC236}">
                <a16:creationId xmlns:a16="http://schemas.microsoft.com/office/drawing/2014/main" id="{60056909-206C-AAEA-FD92-841AE95CEA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467137" y="4121012"/>
            <a:ext cx="2398635" cy="17737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F78B3AC-3BF3-A2BB-D063-43901474D627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55266" t="61285" r="21251" b="23583"/>
          <a:stretch>
            <a:fillRect/>
          </a:stretch>
        </p:blipFill>
        <p:spPr>
          <a:xfrm>
            <a:off x="6571375" y="4976619"/>
            <a:ext cx="2609959" cy="163299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32" name="Picture 8" descr="Artificial Intelligence - CEPS">
            <a:extLst>
              <a:ext uri="{FF2B5EF4-FFF2-40B4-BE49-F238E27FC236}">
                <a16:creationId xmlns:a16="http://schemas.microsoft.com/office/drawing/2014/main" id="{33AB6B04-CA6E-0C23-71A1-B6E555C55B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84" r="2750"/>
          <a:stretch>
            <a:fillRect/>
          </a:stretch>
        </p:blipFill>
        <p:spPr bwMode="auto">
          <a:xfrm>
            <a:off x="3816948" y="5009410"/>
            <a:ext cx="2605069" cy="1600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Picture 3" descr="Navigating the VUCA World: Strategies ...">
            <a:extLst>
              <a:ext uri="{FF2B5EF4-FFF2-40B4-BE49-F238E27FC236}">
                <a16:creationId xmlns:a16="http://schemas.microsoft.com/office/drawing/2014/main" id="{95240600-96E0-D5CB-5364-6CB864341BC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39844" y="979262"/>
            <a:ext cx="2377615" cy="1331464"/>
          </a:xfrm>
          <a:prstGeom prst="rect">
            <a:avLst/>
          </a:prstGeom>
        </p:spPr>
      </p:pic>
      <p:pic>
        <p:nvPicPr>
          <p:cNvPr id="6" name="Picture 5" descr="A group of people looking at a computer&#10;&#10;Description generated with very high confidence">
            <a:extLst>
              <a:ext uri="{FF2B5EF4-FFF2-40B4-BE49-F238E27FC236}">
                <a16:creationId xmlns:a16="http://schemas.microsoft.com/office/drawing/2014/main" id="{B056F023-E88A-A2CF-1B51-3619FC00E34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5952" y="2480824"/>
            <a:ext cx="2552700" cy="3009280"/>
          </a:xfrm>
          <a:prstGeom prst="rect">
            <a:avLst/>
          </a:prstGeom>
        </p:spPr>
      </p:pic>
      <p:sp>
        <p:nvSpPr>
          <p:cNvPr id="2" name="TextBox 2">
            <a:extLst>
              <a:ext uri="{FF2B5EF4-FFF2-40B4-BE49-F238E27FC236}">
                <a16:creationId xmlns:a16="http://schemas.microsoft.com/office/drawing/2014/main" id="{BA02E2DF-9457-95F1-9B36-631D0FB4A80C}"/>
              </a:ext>
            </a:extLst>
          </p:cNvPr>
          <p:cNvSpPr txBox="1"/>
          <p:nvPr/>
        </p:nvSpPr>
        <p:spPr>
          <a:xfrm>
            <a:off x="3134196" y="2638632"/>
            <a:ext cx="6047138" cy="1938992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Leaders in 2026 must continue navigate increasing complexity, embrace technological change, maximise human engagement, drive agility and achieve both horizontal and vertical growth.</a:t>
            </a:r>
          </a:p>
        </p:txBody>
      </p:sp>
      <p:pic>
        <p:nvPicPr>
          <p:cNvPr id="7" name="Picture 6" descr="Horizontal or Vertical Expansion: Which ...">
            <a:extLst>
              <a:ext uri="{FF2B5EF4-FFF2-40B4-BE49-F238E27FC236}">
                <a16:creationId xmlns:a16="http://schemas.microsoft.com/office/drawing/2014/main" id="{059485EF-9295-A317-D498-DDA79EC5227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916732" y="1050671"/>
            <a:ext cx="1713657" cy="125103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3E80BA3-9EF8-FE09-3060-FEF2B921A74E}"/>
              </a:ext>
            </a:extLst>
          </p:cNvPr>
          <p:cNvSpPr txBox="1"/>
          <p:nvPr/>
        </p:nvSpPr>
        <p:spPr>
          <a:xfrm>
            <a:off x="0" y="-6353"/>
            <a:ext cx="12192000" cy="892552"/>
          </a:xfrm>
          <a:prstGeom prst="rect">
            <a:avLst/>
          </a:prstGeom>
          <a:solidFill>
            <a:srgbClr val="DE005A"/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World of Work is Evolving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1415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FF1314-386C-B9FD-5EA0-A945DE02F3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7685FF-D89B-5343-5F33-E6DC2C79D0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674" y="4829550"/>
            <a:ext cx="11734887" cy="163121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just">
              <a:buNone/>
            </a:pPr>
            <a:endParaRPr lang="en-GB" sz="1500" b="1" dirty="0"/>
          </a:p>
          <a:p>
            <a:pPr algn="just">
              <a:buFont typeface="Wingdings" panose="05000000000000000000" pitchFamily="2" charset="2"/>
              <a:buChar char="Ø"/>
            </a:pPr>
            <a:endParaRPr lang="en-GB" sz="1500" dirty="0"/>
          </a:p>
          <a:p>
            <a:pPr algn="just">
              <a:buFont typeface="Wingdings" panose="05000000000000000000" pitchFamily="2" charset="2"/>
              <a:buChar char="Ø"/>
            </a:pPr>
            <a:endParaRPr lang="en-GB" sz="1500" dirty="0"/>
          </a:p>
          <a:p>
            <a:pPr algn="just"/>
            <a:endParaRPr lang="en-GB" sz="1500" dirty="0"/>
          </a:p>
        </p:txBody>
      </p:sp>
      <p:sp>
        <p:nvSpPr>
          <p:cNvPr id="6" name="Arrow: Pentagon 5">
            <a:extLst>
              <a:ext uri="{FF2B5EF4-FFF2-40B4-BE49-F238E27FC236}">
                <a16:creationId xmlns:a16="http://schemas.microsoft.com/office/drawing/2014/main" id="{0FA0684E-3131-C235-2AA7-945B95705935}"/>
              </a:ext>
            </a:extLst>
          </p:cNvPr>
          <p:cNvSpPr/>
          <p:nvPr/>
        </p:nvSpPr>
        <p:spPr>
          <a:xfrm>
            <a:off x="9288283" y="834084"/>
            <a:ext cx="2810877" cy="3332716"/>
          </a:xfrm>
          <a:prstGeom prst="homePlate">
            <a:avLst>
              <a:gd name="adj" fmla="val 28082"/>
            </a:avLst>
          </a:prstGeom>
          <a:solidFill>
            <a:schemeClr val="accent5">
              <a:lumMod val="60000"/>
              <a:lumOff val="40000"/>
            </a:schemeClr>
          </a:solidFill>
          <a:ln w="571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Industry 5.0 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–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will focus on bringing human, social and environmental dimensions back into the equation of technological advances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F9371AA-1F8F-E8A0-2AC3-D721374B3FA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8795" t="34109" r="52342" b="27759"/>
          <a:stretch/>
        </p:blipFill>
        <p:spPr>
          <a:xfrm>
            <a:off x="261678" y="834085"/>
            <a:ext cx="2715656" cy="3311047"/>
          </a:xfrm>
          <a:prstGeom prst="rect">
            <a:avLst/>
          </a:prstGeom>
          <a:ln w="57150">
            <a:solidFill>
              <a:srgbClr val="D20055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B7E7492-CA31-E268-375B-28DB9720A28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9385" t="34312" r="32546" b="27759"/>
          <a:stretch/>
        </p:blipFill>
        <p:spPr>
          <a:xfrm>
            <a:off x="3278522" y="834084"/>
            <a:ext cx="2691730" cy="3311049"/>
          </a:xfrm>
          <a:prstGeom prst="rect">
            <a:avLst/>
          </a:prstGeom>
          <a:ln w="57150">
            <a:solidFill>
              <a:srgbClr val="D20055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191E74D-D7F5-62F6-2F2A-AD3D572E140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8739" t="30930" r="13260" b="20123"/>
          <a:stretch/>
        </p:blipFill>
        <p:spPr>
          <a:xfrm>
            <a:off x="6271439" y="834084"/>
            <a:ext cx="2810877" cy="3311047"/>
          </a:xfrm>
          <a:prstGeom prst="rect">
            <a:avLst/>
          </a:prstGeom>
          <a:ln w="57150">
            <a:solidFill>
              <a:srgbClr val="D20055"/>
            </a:solidFill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BA5D860-54F0-2C33-7DB7-A55D7A59FF6F}"/>
              </a:ext>
            </a:extLst>
          </p:cNvPr>
          <p:cNvSpPr txBox="1"/>
          <p:nvPr/>
        </p:nvSpPr>
        <p:spPr>
          <a:xfrm>
            <a:off x="3484338" y="0"/>
            <a:ext cx="55742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Leadership is Evolving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BA19053B-19A8-789C-295F-FCE21359CC37}"/>
              </a:ext>
            </a:extLst>
          </p:cNvPr>
          <p:cNvSpPr txBox="1">
            <a:spLocks/>
          </p:cNvSpPr>
          <p:nvPr/>
        </p:nvSpPr>
        <p:spPr>
          <a:xfrm>
            <a:off x="261678" y="4408972"/>
            <a:ext cx="11801648" cy="884495"/>
          </a:xfrm>
          <a:prstGeom prst="homePlate">
            <a:avLst/>
          </a:prstGeom>
          <a:solidFill>
            <a:srgbClr val="CC0066"/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While leaders need to build skills and knowledge regarding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Data, AI Integration, Cybersecurity, Complex Problem Solving and Human/Machine Optimisation…..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F3F264E-B317-CA94-B6FB-EE1E28EA9494}"/>
              </a:ext>
            </a:extLst>
          </p:cNvPr>
          <p:cNvSpPr txBox="1"/>
          <p:nvPr/>
        </p:nvSpPr>
        <p:spPr>
          <a:xfrm>
            <a:off x="261678" y="5535639"/>
            <a:ext cx="11841653" cy="925125"/>
          </a:xfrm>
          <a:prstGeom prst="homePlate">
            <a:avLst/>
          </a:prstGeom>
          <a:solidFill>
            <a:srgbClr val="FFAC05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They also need to maximise a blend of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traditional capabilities such as excellent communication skills and decision making with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adaptability, strong social emotional intelligence, collaborative focus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and an ability to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lead technological transformation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at pace</a:t>
            </a:r>
          </a:p>
        </p:txBody>
      </p:sp>
    </p:spTree>
    <p:extLst>
      <p:ext uri="{BB962C8B-B14F-4D97-AF65-F5344CB8AC3E}">
        <p14:creationId xmlns:p14="http://schemas.microsoft.com/office/powerpoint/2010/main" val="2757333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 animBg="1"/>
      <p:bldP spid="4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7C7CC5-FF98-F6CF-CC56-279C89B240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378FAE-625C-CFA1-752C-A8828197778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F82F79A-0039-0A4F-245D-D2DD5D943AF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6A1B24BB-0BA9-94DF-9489-DD09FA36A8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164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CA6EE4D-D657-1BF3-E3CF-3E597B675D47}"/>
              </a:ext>
            </a:extLst>
          </p:cNvPr>
          <p:cNvSpPr/>
          <p:nvPr/>
        </p:nvSpPr>
        <p:spPr>
          <a:xfrm>
            <a:off x="1257300" y="1238250"/>
            <a:ext cx="2133600" cy="457200"/>
          </a:xfrm>
          <a:prstGeom prst="rect">
            <a:avLst/>
          </a:prstGeom>
          <a:solidFill>
            <a:srgbClr val="FDFB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B30EC03-841A-4B3A-2F01-AECD880A0125}"/>
              </a:ext>
            </a:extLst>
          </p:cNvPr>
          <p:cNvSpPr txBox="1"/>
          <p:nvPr/>
        </p:nvSpPr>
        <p:spPr>
          <a:xfrm>
            <a:off x="287383" y="391886"/>
            <a:ext cx="11501846" cy="14956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0569167-D24E-1A0B-DEC2-C2D817462185}"/>
              </a:ext>
            </a:extLst>
          </p:cNvPr>
          <p:cNvGrpSpPr/>
          <p:nvPr/>
        </p:nvGrpSpPr>
        <p:grpSpPr>
          <a:xfrm>
            <a:off x="139702" y="189185"/>
            <a:ext cx="6484883" cy="6411311"/>
            <a:chOff x="6993812" y="466409"/>
            <a:chExt cx="4795417" cy="6117924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26B58903-4997-3288-E158-9E5E6639427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0284"/>
            <a:stretch>
              <a:fillRect/>
            </a:stretch>
          </p:blipFill>
          <p:spPr>
            <a:xfrm>
              <a:off x="6993812" y="466409"/>
              <a:ext cx="4606784" cy="3549360"/>
            </a:xfrm>
            <a:prstGeom prst="rect">
              <a:avLst/>
            </a:prstGeom>
            <a:solidFill>
              <a:schemeClr val="bg1"/>
            </a:solidFill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F875E9F5-F29B-5B19-E7CB-355BE24931B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8975"/>
            <a:stretch>
              <a:fillRect/>
            </a:stretch>
          </p:blipFill>
          <p:spPr>
            <a:xfrm>
              <a:off x="6993812" y="3931267"/>
              <a:ext cx="4795417" cy="2653066"/>
            </a:xfrm>
            <a:prstGeom prst="rect">
              <a:avLst/>
            </a:prstGeom>
            <a:solidFill>
              <a:schemeClr val="bg1"/>
            </a:solidFill>
          </p:spPr>
        </p:pic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BFCB0A3E-802D-CE9A-CBD7-2F372929A95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6729"/>
          <a:stretch>
            <a:fillRect/>
          </a:stretch>
        </p:blipFill>
        <p:spPr>
          <a:xfrm>
            <a:off x="5717721" y="-361854"/>
            <a:ext cx="6474279" cy="723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771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5587" y="223668"/>
            <a:ext cx="10881360" cy="731520"/>
          </a:xfrm>
          <a:noFill/>
          <a:ln>
            <a:noFill/>
          </a:ln>
          <a:effectLst/>
        </p:spPr>
        <p:txBody>
          <a:bodyPr wrap="square" lIns="0" tIns="0" rIns="0" bIns="0" anchor="ctr"/>
          <a:lstStyle/>
          <a:p>
            <a:pPr marL="0" indent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400" b="1" dirty="0">
                <a:solidFill>
                  <a:srgbClr val="673294"/>
                </a:solidFill>
                <a:latin typeface="Calibri"/>
              </a:rPr>
              <a:t>Leadership 2026</a:t>
            </a:r>
            <a:r>
              <a:rPr lang="en-GB" sz="3400" b="1" dirty="0">
                <a:solidFill>
                  <a:srgbClr val="673294"/>
                </a:solidFill>
                <a:latin typeface="Calibri"/>
              </a:rPr>
              <a:t> -</a:t>
            </a:r>
            <a:r>
              <a:rPr sz="3400" b="1" dirty="0">
                <a:solidFill>
                  <a:srgbClr val="673294"/>
                </a:solidFill>
                <a:latin typeface="Calibri"/>
              </a:rPr>
              <a:t> What’s needed?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17449" y="955188"/>
            <a:ext cx="6400800" cy="41148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000" b="0" dirty="0">
                <a:solidFill>
                  <a:srgbClr val="655D6D"/>
                </a:solidFill>
                <a:latin typeface="Calibri"/>
              </a:rPr>
              <a:t>Rising in importance and impact</a:t>
            </a:r>
          </a:p>
        </p:txBody>
      </p:sp>
      <p:pic>
        <p:nvPicPr>
          <p:cNvPr id="5" name="Picture 4" descr="AI-generated illustrative workplace discussion highlighting listening and collective leadership."/>
          <p:cNvPicPr>
            <a:picLocks noChangeAspect="1"/>
          </p:cNvPicPr>
          <p:nvPr/>
        </p:nvPicPr>
        <p:blipFill rotWithShape="1">
          <a:blip r:embed="rId3"/>
          <a:srcRect t="15322" r="4920" b="16424"/>
          <a:stretch>
            <a:fillRect/>
          </a:stretch>
        </p:blipFill>
        <p:spPr>
          <a:xfrm>
            <a:off x="6096000" y="2098188"/>
            <a:ext cx="5475890" cy="39728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4" name="TextBox 33"/>
          <p:cNvSpPr txBox="1"/>
          <p:nvPr/>
        </p:nvSpPr>
        <p:spPr>
          <a:xfrm>
            <a:off x="226496" y="1521539"/>
            <a:ext cx="10881359" cy="1535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0" tIns="0" rIns="0" bIns="0" anchor="ctr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2E233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Authentic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2E233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social and 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2E233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emotionally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2E233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conscious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2E233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leadership (E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2E233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2E233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Q)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2E233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2E233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2E233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2E233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Leadership ‘Agency’ – Influence Ability</a:t>
            </a:r>
            <a:endParaRPr kumimoji="0" sz="2400" b="1" i="0" u="none" strike="noStrike" kern="1200" cap="none" spc="0" normalizeH="0" baseline="0" noProof="0" dirty="0">
              <a:ln>
                <a:noFill/>
              </a:ln>
              <a:solidFill>
                <a:srgbClr val="2E233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26496" y="4001314"/>
            <a:ext cx="5394960" cy="37209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0" tIns="0" rIns="0" bIns="0" anchor="ctr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2E233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Adaptive leadership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26496" y="5345634"/>
            <a:ext cx="5394960" cy="37209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0" tIns="0" rIns="0" bIns="0" anchor="ctr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2E233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Collective leadership</a:t>
            </a:r>
          </a:p>
        </p:txBody>
      </p:sp>
    </p:spTree>
    <p:extLst>
      <p:ext uri="{BB962C8B-B14F-4D97-AF65-F5344CB8AC3E}">
        <p14:creationId xmlns:p14="http://schemas.microsoft.com/office/powerpoint/2010/main" val="3969329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32" end="3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charRg st="32" end="3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charRg st="32" end="3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32" end="3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charRg st="32" end="3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charRg st="32" end="3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32" end="3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charRg st="32" end="3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charRg st="32" end="3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5" name="Rectangle 3084">
            <a:extLst>
              <a:ext uri="{FF2B5EF4-FFF2-40B4-BE49-F238E27FC236}">
                <a16:creationId xmlns:a16="http://schemas.microsoft.com/office/drawing/2014/main" id="{32FCCBC6-7C7E-6B7A-6BB8-5ACDA2BFBF22}"/>
              </a:ext>
            </a:extLst>
          </p:cNvPr>
          <p:cNvSpPr/>
          <p:nvPr/>
        </p:nvSpPr>
        <p:spPr>
          <a:xfrm>
            <a:off x="653076" y="7560284"/>
            <a:ext cx="12112399" cy="8235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D80FA72-DDE8-304F-D4A5-DC3F9FD53DCE}"/>
              </a:ext>
            </a:extLst>
          </p:cNvPr>
          <p:cNvSpPr txBox="1"/>
          <p:nvPr/>
        </p:nvSpPr>
        <p:spPr>
          <a:xfrm>
            <a:off x="27477" y="5361"/>
            <a:ext cx="12170339" cy="1200329"/>
          </a:xfrm>
          <a:prstGeom prst="rect">
            <a:avLst/>
          </a:prstGeom>
          <a:solidFill>
            <a:srgbClr val="DE005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‘Uniquely Blended’ Solutions to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Help Develop Strategic Leadership Capability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and Drive Business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Growth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080" name="Picture 8" descr="No alternative text description for this image">
            <a:extLst>
              <a:ext uri="{FF2B5EF4-FFF2-40B4-BE49-F238E27FC236}">
                <a16:creationId xmlns:a16="http://schemas.microsoft.com/office/drawing/2014/main" id="{A79BAAEE-E948-5045-FF8F-85AD816F2F1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8" t="23884" r="32232" b="4580"/>
          <a:stretch>
            <a:fillRect/>
          </a:stretch>
        </p:blipFill>
        <p:spPr bwMode="auto">
          <a:xfrm>
            <a:off x="6692" y="1482131"/>
            <a:ext cx="2906759" cy="1713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No alternative text description for this image">
            <a:extLst>
              <a:ext uri="{FF2B5EF4-FFF2-40B4-BE49-F238E27FC236}">
                <a16:creationId xmlns:a16="http://schemas.microsoft.com/office/drawing/2014/main" id="{690EF93E-0A67-590C-1192-5AA0647D0FD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90" t="50339" r="14101" b="3370"/>
          <a:stretch>
            <a:fillRect/>
          </a:stretch>
        </p:blipFill>
        <p:spPr bwMode="auto">
          <a:xfrm>
            <a:off x="19188" y="3264916"/>
            <a:ext cx="2906759" cy="1842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CABFCB92-E1FF-E61D-73AB-9542A444079F}"/>
              </a:ext>
            </a:extLst>
          </p:cNvPr>
          <p:cNvGrpSpPr/>
          <p:nvPr/>
        </p:nvGrpSpPr>
        <p:grpSpPr>
          <a:xfrm>
            <a:off x="4540115" y="1320847"/>
            <a:ext cx="3350285" cy="1141145"/>
            <a:chOff x="567058" y="1437543"/>
            <a:chExt cx="3359736" cy="1176205"/>
          </a:xfrm>
        </p:grpSpPr>
        <p:pic>
          <p:nvPicPr>
            <p:cNvPr id="21" name="Graphic 20" descr="Teacher with solid fill">
              <a:extLst>
                <a:ext uri="{FF2B5EF4-FFF2-40B4-BE49-F238E27FC236}">
                  <a16:creationId xmlns:a16="http://schemas.microsoft.com/office/drawing/2014/main" id="{22E7BA62-270E-A5BB-C294-F5A55C33589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732980" y="1437543"/>
              <a:ext cx="711841" cy="781136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DEFA445-1E67-2B59-D0F7-E6D0096B52C0}"/>
                </a:ext>
              </a:extLst>
            </p:cNvPr>
            <p:cNvSpPr txBox="1"/>
            <p:nvPr/>
          </p:nvSpPr>
          <p:spPr>
            <a:xfrm>
              <a:off x="567058" y="2011007"/>
              <a:ext cx="3359736" cy="6027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World Class Executive Education</a:t>
              </a:r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E2FF1584-097D-929D-1B44-89065BCCCD5A}"/>
              </a:ext>
            </a:extLst>
          </p:cNvPr>
          <p:cNvSpPr txBox="1"/>
          <p:nvPr/>
        </p:nvSpPr>
        <p:spPr>
          <a:xfrm>
            <a:off x="4741658" y="5280696"/>
            <a:ext cx="2809821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International Learning Experiences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71CA5E3C-7D41-0452-533D-60BBD6815CAF}"/>
              </a:ext>
            </a:extLst>
          </p:cNvPr>
          <p:cNvGrpSpPr/>
          <p:nvPr/>
        </p:nvGrpSpPr>
        <p:grpSpPr>
          <a:xfrm>
            <a:off x="2227744" y="1493273"/>
            <a:ext cx="3346570" cy="1169569"/>
            <a:chOff x="220018" y="2863588"/>
            <a:chExt cx="3359736" cy="1205502"/>
          </a:xfrm>
          <a:solidFill>
            <a:srgbClr val="00859B"/>
          </a:solidFill>
        </p:grpSpPr>
        <p:pic>
          <p:nvPicPr>
            <p:cNvPr id="30" name="Graphic 29" descr="User with solid fill">
              <a:extLst>
                <a:ext uri="{FF2B5EF4-FFF2-40B4-BE49-F238E27FC236}">
                  <a16:creationId xmlns:a16="http://schemas.microsoft.com/office/drawing/2014/main" id="{D130FC28-1662-D308-6AF5-E6FB87EEB87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580393" y="2863588"/>
              <a:ext cx="643934" cy="643935"/>
            </a:xfrm>
            <a:prstGeom prst="rect">
              <a:avLst/>
            </a:prstGeom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0978D35-4DF8-82FB-507E-96307C71920E}"/>
                </a:ext>
              </a:extLst>
            </p:cNvPr>
            <p:cNvSpPr txBox="1"/>
            <p:nvPr/>
          </p:nvSpPr>
          <p:spPr>
            <a:xfrm>
              <a:off x="220018" y="3484315"/>
              <a:ext cx="335973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Expert Facilitators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&amp; Guest Speakers</a:t>
              </a:r>
            </a:p>
          </p:txBody>
        </p:sp>
      </p:grpSp>
      <p:grpSp>
        <p:nvGrpSpPr>
          <p:cNvPr id="3072" name="Group 3071">
            <a:extLst>
              <a:ext uri="{FF2B5EF4-FFF2-40B4-BE49-F238E27FC236}">
                <a16:creationId xmlns:a16="http://schemas.microsoft.com/office/drawing/2014/main" id="{CFF32D62-C24A-DBD2-742B-8FDB3D542455}"/>
              </a:ext>
            </a:extLst>
          </p:cNvPr>
          <p:cNvGrpSpPr/>
          <p:nvPr/>
        </p:nvGrpSpPr>
        <p:grpSpPr>
          <a:xfrm>
            <a:off x="6731173" y="1323589"/>
            <a:ext cx="3350285" cy="1542871"/>
            <a:chOff x="7383528" y="4014822"/>
            <a:chExt cx="3359736" cy="1590274"/>
          </a:xfrm>
        </p:grpSpPr>
        <p:sp>
          <p:nvSpPr>
            <p:cNvPr id="3073" name="TextBox 3072">
              <a:extLst>
                <a:ext uri="{FF2B5EF4-FFF2-40B4-BE49-F238E27FC236}">
                  <a16:creationId xmlns:a16="http://schemas.microsoft.com/office/drawing/2014/main" id="{5D0F7286-E3EB-7A08-50FB-68E924805126}"/>
                </a:ext>
              </a:extLst>
            </p:cNvPr>
            <p:cNvSpPr txBox="1"/>
            <p:nvPr/>
          </p:nvSpPr>
          <p:spPr>
            <a:xfrm>
              <a:off x="7383528" y="4774099"/>
              <a:ext cx="335973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Practical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Case Studies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&amp; Masterclasses</a:t>
              </a:r>
            </a:p>
          </p:txBody>
        </p:sp>
        <p:pic>
          <p:nvPicPr>
            <p:cNvPr id="3074" name="Graphic 3073" descr="Document with solid fill">
              <a:extLst>
                <a:ext uri="{FF2B5EF4-FFF2-40B4-BE49-F238E27FC236}">
                  <a16:creationId xmlns:a16="http://schemas.microsoft.com/office/drawing/2014/main" id="{992F9E0B-D07F-9D4C-401E-DF4E9615561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712058" y="4014822"/>
              <a:ext cx="540000" cy="540000"/>
            </a:xfrm>
            <a:prstGeom prst="rect">
              <a:avLst/>
            </a:prstGeom>
          </p:spPr>
        </p:pic>
      </p:grpSp>
      <p:grpSp>
        <p:nvGrpSpPr>
          <p:cNvPr id="3075" name="Group 3074">
            <a:extLst>
              <a:ext uri="{FF2B5EF4-FFF2-40B4-BE49-F238E27FC236}">
                <a16:creationId xmlns:a16="http://schemas.microsoft.com/office/drawing/2014/main" id="{5FB1473F-8821-9E2D-8D4A-E4521EF35BDF}"/>
              </a:ext>
            </a:extLst>
          </p:cNvPr>
          <p:cNvGrpSpPr/>
          <p:nvPr/>
        </p:nvGrpSpPr>
        <p:grpSpPr>
          <a:xfrm>
            <a:off x="2306955" y="2937539"/>
            <a:ext cx="3350285" cy="1208071"/>
            <a:chOff x="7899696" y="2957173"/>
            <a:chExt cx="3359736" cy="1245187"/>
          </a:xfrm>
        </p:grpSpPr>
        <p:sp>
          <p:nvSpPr>
            <p:cNvPr id="3076" name="TextBox 3075">
              <a:extLst>
                <a:ext uri="{FF2B5EF4-FFF2-40B4-BE49-F238E27FC236}">
                  <a16:creationId xmlns:a16="http://schemas.microsoft.com/office/drawing/2014/main" id="{9DE951D7-E245-7E0A-1997-92A4C1F97E82}"/>
                </a:ext>
              </a:extLst>
            </p:cNvPr>
            <p:cNvSpPr txBox="1"/>
            <p:nvPr/>
          </p:nvSpPr>
          <p:spPr>
            <a:xfrm>
              <a:off x="7899696" y="3617585"/>
              <a:ext cx="335973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Leadership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Diagnostics </a:t>
              </a:r>
            </a:p>
          </p:txBody>
        </p:sp>
        <p:pic>
          <p:nvPicPr>
            <p:cNvPr id="3077" name="Graphic 3076" descr="Checklist with solid fill">
              <a:extLst>
                <a:ext uri="{FF2B5EF4-FFF2-40B4-BE49-F238E27FC236}">
                  <a16:creationId xmlns:a16="http://schemas.microsoft.com/office/drawing/2014/main" id="{E4B15F56-28D9-0246-85DA-0C6D8284F87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9287177" y="2957173"/>
              <a:ext cx="584775" cy="584775"/>
            </a:xfrm>
            <a:prstGeom prst="rect">
              <a:avLst/>
            </a:prstGeom>
          </p:spPr>
        </p:pic>
      </p:grpSp>
      <p:pic>
        <p:nvPicPr>
          <p:cNvPr id="3078" name="Graphic 3077" descr="User network with solid fill">
            <a:extLst>
              <a:ext uri="{FF2B5EF4-FFF2-40B4-BE49-F238E27FC236}">
                <a16:creationId xmlns:a16="http://schemas.microsoft.com/office/drawing/2014/main" id="{33B01FBA-0330-CA82-0FCF-C655D834D85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518408" y="2938711"/>
            <a:ext cx="961050" cy="935034"/>
          </a:xfrm>
          <a:prstGeom prst="rect">
            <a:avLst/>
          </a:prstGeom>
        </p:spPr>
      </p:pic>
      <p:sp>
        <p:nvSpPr>
          <p:cNvPr id="3079" name="TextBox 3078">
            <a:extLst>
              <a:ext uri="{FF2B5EF4-FFF2-40B4-BE49-F238E27FC236}">
                <a16:creationId xmlns:a16="http://schemas.microsoft.com/office/drawing/2014/main" id="{67841F65-86F3-8204-2127-A210605BEF5F}"/>
              </a:ext>
            </a:extLst>
          </p:cNvPr>
          <p:cNvSpPr txBox="1"/>
          <p:nvPr/>
        </p:nvSpPr>
        <p:spPr>
          <a:xfrm>
            <a:off x="7066893" y="3676643"/>
            <a:ext cx="2598061" cy="8062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Peer Learning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Sessions &amp; Site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Visits</a:t>
            </a:r>
          </a:p>
        </p:txBody>
      </p:sp>
      <p:sp>
        <p:nvSpPr>
          <p:cNvPr id="3082" name="TextBox 3081">
            <a:extLst>
              <a:ext uri="{FF2B5EF4-FFF2-40B4-BE49-F238E27FC236}">
                <a16:creationId xmlns:a16="http://schemas.microsoft.com/office/drawing/2014/main" id="{95CAC02E-6280-D274-A9A0-EE20CDB21EE6}"/>
              </a:ext>
            </a:extLst>
          </p:cNvPr>
          <p:cNvSpPr txBox="1"/>
          <p:nvPr/>
        </p:nvSpPr>
        <p:spPr>
          <a:xfrm>
            <a:off x="0" y="6313305"/>
            <a:ext cx="12192000" cy="615553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Strategic Growth Plan Development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</a:p>
        </p:txBody>
      </p:sp>
      <p:pic>
        <p:nvPicPr>
          <p:cNvPr id="3088" name="Graphic 3087" descr="Share with solid fill">
            <a:extLst>
              <a:ext uri="{FF2B5EF4-FFF2-40B4-BE49-F238E27FC236}">
                <a16:creationId xmlns:a16="http://schemas.microsoft.com/office/drawing/2014/main" id="{322DBF2D-5410-6415-A2CD-6F390EA051E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716759" y="4540674"/>
            <a:ext cx="762691" cy="742044"/>
          </a:xfrm>
          <a:prstGeom prst="rect">
            <a:avLst/>
          </a:prstGeom>
        </p:spPr>
      </p:pic>
      <p:sp>
        <p:nvSpPr>
          <p:cNvPr id="3095" name="TextBox 3094">
            <a:extLst>
              <a:ext uri="{FF2B5EF4-FFF2-40B4-BE49-F238E27FC236}">
                <a16:creationId xmlns:a16="http://schemas.microsoft.com/office/drawing/2014/main" id="{F5E534C2-FC3C-5A8B-BFA3-F0C0E03C828B}"/>
              </a:ext>
            </a:extLst>
          </p:cNvPr>
          <p:cNvSpPr txBox="1"/>
          <p:nvPr/>
        </p:nvSpPr>
        <p:spPr>
          <a:xfrm>
            <a:off x="2199653" y="5426667"/>
            <a:ext cx="3350285" cy="567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Online Learning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Portal</a:t>
            </a:r>
          </a:p>
        </p:txBody>
      </p:sp>
      <p:pic>
        <p:nvPicPr>
          <p:cNvPr id="3097" name="Graphic 3096" descr="Internet outline">
            <a:extLst>
              <a:ext uri="{FF2B5EF4-FFF2-40B4-BE49-F238E27FC236}">
                <a16:creationId xmlns:a16="http://schemas.microsoft.com/office/drawing/2014/main" id="{A6FCAA01-233D-730B-AE39-8B600D46C9C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418882" y="4606118"/>
            <a:ext cx="911828" cy="887144"/>
          </a:xfrm>
          <a:prstGeom prst="rect">
            <a:avLst/>
          </a:prstGeom>
        </p:spPr>
      </p:pic>
      <p:pic>
        <p:nvPicPr>
          <p:cNvPr id="3099" name="Graphic 3098" descr="Meeting outline">
            <a:extLst>
              <a:ext uri="{FF2B5EF4-FFF2-40B4-BE49-F238E27FC236}">
                <a16:creationId xmlns:a16="http://schemas.microsoft.com/office/drawing/2014/main" id="{8193B5A8-D717-EE58-E21A-33681EEB75B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886315" y="2726629"/>
            <a:ext cx="1044290" cy="1016020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0A76ECC8-F97E-3CD1-3E76-AB231C199AB0}"/>
              </a:ext>
            </a:extLst>
          </p:cNvPr>
          <p:cNvGrpSpPr/>
          <p:nvPr/>
        </p:nvGrpSpPr>
        <p:grpSpPr>
          <a:xfrm>
            <a:off x="6936889" y="4795217"/>
            <a:ext cx="2607917" cy="1361781"/>
            <a:chOff x="413879" y="5363606"/>
            <a:chExt cx="3103839" cy="1361781"/>
          </a:xfrm>
        </p:grpSpPr>
        <p:pic>
          <p:nvPicPr>
            <p:cNvPr id="27" name="Graphic 26" descr="Magnifying glass with solid fill">
              <a:extLst>
                <a:ext uri="{FF2B5EF4-FFF2-40B4-BE49-F238E27FC236}">
                  <a16:creationId xmlns:a16="http://schemas.microsoft.com/office/drawing/2014/main" id="{68C1AA01-7ABB-9238-370F-3CB1C7C23E4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1828876" y="5363606"/>
              <a:ext cx="666990" cy="666990"/>
            </a:xfrm>
            <a:prstGeom prst="rect">
              <a:avLst/>
            </a:prstGeom>
          </p:spPr>
        </p:pic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C68CBFE3-B0E4-6D83-4B11-D9B794506366}"/>
                </a:ext>
              </a:extLst>
            </p:cNvPr>
            <p:cNvSpPr txBox="1"/>
            <p:nvPr/>
          </p:nvSpPr>
          <p:spPr>
            <a:xfrm>
              <a:off x="413879" y="6140612"/>
              <a:ext cx="3103839" cy="58477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Self -Reflection, Time to Recharge and Focus</a:t>
              </a:r>
            </a:p>
          </p:txBody>
        </p:sp>
      </p:grpSp>
      <p:pic>
        <p:nvPicPr>
          <p:cNvPr id="5" name="Picture 6" descr="No alternative text description for this image">
            <a:extLst>
              <a:ext uri="{FF2B5EF4-FFF2-40B4-BE49-F238E27FC236}">
                <a16:creationId xmlns:a16="http://schemas.microsoft.com/office/drawing/2014/main" id="{D69489D7-89EB-1FAE-38E8-03E5894DAAB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85" b="8984"/>
          <a:stretch>
            <a:fillRect/>
          </a:stretch>
        </p:blipFill>
        <p:spPr bwMode="auto">
          <a:xfrm>
            <a:off x="9382178" y="3074113"/>
            <a:ext cx="2814059" cy="1947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No alt text provided for this image">
            <a:extLst>
              <a:ext uri="{FF2B5EF4-FFF2-40B4-BE49-F238E27FC236}">
                <a16:creationId xmlns:a16="http://schemas.microsoft.com/office/drawing/2014/main" id="{76171AA9-2F0B-0D97-9C03-A437EC643BE3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 b="20565"/>
          <a:stretch>
            <a:fillRect/>
          </a:stretch>
        </p:blipFill>
        <p:spPr>
          <a:xfrm>
            <a:off x="9382178" y="1566303"/>
            <a:ext cx="2809822" cy="144275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151F55C-4197-38E8-5388-DE99709AAF02}"/>
              </a:ext>
            </a:extLst>
          </p:cNvPr>
          <p:cNvSpPr txBox="1"/>
          <p:nvPr/>
        </p:nvSpPr>
        <p:spPr>
          <a:xfrm>
            <a:off x="4922905" y="3897389"/>
            <a:ext cx="2146473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Leadership &amp; Top Team Coaching </a:t>
            </a:r>
          </a:p>
        </p:txBody>
      </p:sp>
      <p:pic>
        <p:nvPicPr>
          <p:cNvPr id="2" name="Picture 1" descr="A group of men standing in front of a screen&#10;&#10;AI-generated content may be incorrect.">
            <a:extLst>
              <a:ext uri="{FF2B5EF4-FFF2-40B4-BE49-F238E27FC236}">
                <a16:creationId xmlns:a16="http://schemas.microsoft.com/office/drawing/2014/main" id="{A6E9498C-9ED8-30E5-55D6-7F6D55BC6C67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34" t="27818" r="16185" b="10001"/>
          <a:stretch>
            <a:fillRect/>
          </a:stretch>
        </p:blipFill>
        <p:spPr>
          <a:xfrm>
            <a:off x="10367" y="5143115"/>
            <a:ext cx="2927494" cy="1785743"/>
          </a:xfrm>
          <a:prstGeom prst="rect">
            <a:avLst/>
          </a:prstGeom>
        </p:spPr>
      </p:pic>
      <p:pic>
        <p:nvPicPr>
          <p:cNvPr id="4" name="Picture 4" descr="No alternative text description for this image">
            <a:extLst>
              <a:ext uri="{FF2B5EF4-FFF2-40B4-BE49-F238E27FC236}">
                <a16:creationId xmlns:a16="http://schemas.microsoft.com/office/drawing/2014/main" id="{8112491D-5CD2-0C6D-DAA1-46D8DA050B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50" t="29226" r="5307" b="8000"/>
          <a:stretch>
            <a:fillRect/>
          </a:stretch>
        </p:blipFill>
        <p:spPr bwMode="auto">
          <a:xfrm>
            <a:off x="9382178" y="5077669"/>
            <a:ext cx="2809822" cy="1851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A person pointing at a graph&#10;&#10;AI-generated content may be incorrect.">
            <a:extLst>
              <a:ext uri="{FF2B5EF4-FFF2-40B4-BE49-F238E27FC236}">
                <a16:creationId xmlns:a16="http://schemas.microsoft.com/office/drawing/2014/main" id="{7D13835F-D0A8-8175-29CA-32ED2588155E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14"/>
          <a:stretch>
            <a:fillRect/>
          </a:stretch>
        </p:blipFill>
        <p:spPr>
          <a:xfrm>
            <a:off x="5816" y="-15016"/>
            <a:ext cx="2900943" cy="1462645"/>
          </a:xfrm>
          <a:prstGeom prst="rect">
            <a:avLst/>
          </a:prstGeom>
        </p:spPr>
      </p:pic>
      <p:pic>
        <p:nvPicPr>
          <p:cNvPr id="11" name="Picture 2" descr="No alternative text description for this image">
            <a:extLst>
              <a:ext uri="{FF2B5EF4-FFF2-40B4-BE49-F238E27FC236}">
                <a16:creationId xmlns:a16="http://schemas.microsoft.com/office/drawing/2014/main" id="{6C9B8BCA-C158-F3C2-A165-C97AC15C9C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36" t="12633" r="2164" b="67172"/>
          <a:stretch>
            <a:fillRect/>
          </a:stretch>
        </p:blipFill>
        <p:spPr bwMode="auto">
          <a:xfrm>
            <a:off x="9382178" y="9416"/>
            <a:ext cx="2848932" cy="1501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A logo with blue green and black text&#10;&#10;AI-generated content may be incorrect.">
            <a:extLst>
              <a:ext uri="{FF2B5EF4-FFF2-40B4-BE49-F238E27FC236}">
                <a16:creationId xmlns:a16="http://schemas.microsoft.com/office/drawing/2014/main" id="{398E40BD-7B22-C08E-BEFF-65EBCBF0A407}"/>
              </a:ext>
            </a:extLst>
          </p:cNvPr>
          <p:cNvPicPr>
            <a:picLocks noChangeAspect="1"/>
          </p:cNvPicPr>
          <p:nvPr/>
        </p:nvPicPr>
        <p:blipFill rotWithShape="1">
          <a:blip r:embed="rId20"/>
          <a:srcRect l="21344" r="18780"/>
          <a:stretch/>
        </p:blipFill>
        <p:spPr>
          <a:xfrm>
            <a:off x="11134142" y="6003362"/>
            <a:ext cx="879103" cy="822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17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0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0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0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0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0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0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0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0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30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30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3079" grpId="0"/>
      <p:bldP spid="3095" grpId="0"/>
      <p:bldP spid="10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A74E75-B1EA-DB2E-2A8C-08D0967A9A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F98D15AD-0DA4-FFDC-25CD-A1854794FCE2}"/>
              </a:ext>
            </a:extLst>
          </p:cNvPr>
          <p:cNvGrpSpPr/>
          <p:nvPr/>
        </p:nvGrpSpPr>
        <p:grpSpPr>
          <a:xfrm>
            <a:off x="1739766" y="3819903"/>
            <a:ext cx="1575823" cy="2109445"/>
            <a:chOff x="3074624" y="2928401"/>
            <a:chExt cx="1350616" cy="1942893"/>
          </a:xfrm>
        </p:grpSpPr>
        <p:sp>
          <p:nvSpPr>
            <p:cNvPr id="5" name="Flowchart: Process 4">
              <a:extLst>
                <a:ext uri="{FF2B5EF4-FFF2-40B4-BE49-F238E27FC236}">
                  <a16:creationId xmlns:a16="http://schemas.microsoft.com/office/drawing/2014/main" id="{7A37FF66-7F5A-55C1-FE91-1A7CC4BB2E0B}"/>
                </a:ext>
              </a:extLst>
            </p:cNvPr>
            <p:cNvSpPr/>
            <p:nvPr/>
          </p:nvSpPr>
          <p:spPr>
            <a:xfrm>
              <a:off x="3074624" y="2928401"/>
              <a:ext cx="1350616" cy="1942893"/>
            </a:xfrm>
            <a:prstGeom prst="flowChartProcess">
              <a:avLst/>
            </a:prstGeom>
            <a:solidFill>
              <a:srgbClr val="D2005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0ECB2BC3-2A8C-174D-2839-AB62DA0F305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23794" t="13978" r="25818" b="5268"/>
            <a:stretch/>
          </p:blipFill>
          <p:spPr>
            <a:xfrm>
              <a:off x="3140935" y="3041186"/>
              <a:ext cx="1212527" cy="1717322"/>
            </a:xfrm>
            <a:prstGeom prst="rect">
              <a:avLst/>
            </a:prstGeom>
            <a:ln>
              <a:solidFill>
                <a:srgbClr val="D20055"/>
              </a:solidFill>
            </a:ln>
          </p:spPr>
        </p:pic>
      </p:grpSp>
      <p:pic>
        <p:nvPicPr>
          <p:cNvPr id="20" name="Picture 19">
            <a:extLst>
              <a:ext uri="{FF2B5EF4-FFF2-40B4-BE49-F238E27FC236}">
                <a16:creationId xmlns:a16="http://schemas.microsoft.com/office/drawing/2014/main" id="{53A52DD3-5F7D-2001-BE79-A0A51721F54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7408" t="13119" r="38435" b="34946"/>
          <a:stretch/>
        </p:blipFill>
        <p:spPr>
          <a:xfrm>
            <a:off x="3396737" y="2960393"/>
            <a:ext cx="1548516" cy="2192712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95F84A73-7DD6-07C1-5022-4FA2847A03C3}"/>
              </a:ext>
            </a:extLst>
          </p:cNvPr>
          <p:cNvGrpSpPr/>
          <p:nvPr/>
        </p:nvGrpSpPr>
        <p:grpSpPr>
          <a:xfrm>
            <a:off x="5040563" y="2372473"/>
            <a:ext cx="1505886" cy="2192712"/>
            <a:chOff x="4293121" y="893829"/>
            <a:chExt cx="1889114" cy="2743747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0D81CAA0-7B11-40EB-A15E-B7C9ACE019AF}"/>
                </a:ext>
              </a:extLst>
            </p:cNvPr>
            <p:cNvSpPr/>
            <p:nvPr/>
          </p:nvSpPr>
          <p:spPr>
            <a:xfrm>
              <a:off x="4293121" y="893829"/>
              <a:ext cx="1889114" cy="2743747"/>
            </a:xfrm>
            <a:prstGeom prst="rect">
              <a:avLst/>
            </a:prstGeom>
            <a:solidFill>
              <a:srgbClr val="D20055"/>
            </a:solidFill>
            <a:ln>
              <a:solidFill>
                <a:srgbClr val="FF006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23" name="Picture 22" descr="A computer screen shot of a computer screen&#10;&#10;AI-generated content may be incorrect.">
              <a:extLst>
                <a:ext uri="{FF2B5EF4-FFF2-40B4-BE49-F238E27FC236}">
                  <a16:creationId xmlns:a16="http://schemas.microsoft.com/office/drawing/2014/main" id="{85C9FD67-72D8-27A8-CA61-69C69B0CE57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9317" t="13735" r="32087" b="5378"/>
            <a:stretch/>
          </p:blipFill>
          <p:spPr>
            <a:xfrm>
              <a:off x="4399358" y="956181"/>
              <a:ext cx="1706792" cy="2579500"/>
            </a:xfrm>
            <a:prstGeom prst="rect">
              <a:avLst/>
            </a:prstGeom>
            <a:solidFill>
              <a:srgbClr val="D20055"/>
            </a:solidFill>
            <a:ln>
              <a:solidFill>
                <a:srgbClr val="FF0066"/>
              </a:solidFill>
            </a:ln>
          </p:spPr>
        </p:pic>
      </p:grpSp>
      <p:pic>
        <p:nvPicPr>
          <p:cNvPr id="24" name="Picture 23" descr="A screenshot of a computer&#10;&#10;AI-generated content may be incorrect.">
            <a:extLst>
              <a:ext uri="{FF2B5EF4-FFF2-40B4-BE49-F238E27FC236}">
                <a16:creationId xmlns:a16="http://schemas.microsoft.com/office/drawing/2014/main" id="{CC7344F5-54FA-66D7-D9AE-F6AE30AE55A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1351" t="14292" r="36696" b="18406"/>
          <a:stretch/>
        </p:blipFill>
        <p:spPr>
          <a:xfrm>
            <a:off x="9686798" y="229656"/>
            <a:ext cx="1339500" cy="2142817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DE03D2C8-EADF-0F1E-0742-265C7E425947}"/>
              </a:ext>
            </a:extLst>
          </p:cNvPr>
          <p:cNvGrpSpPr/>
          <p:nvPr/>
        </p:nvGrpSpPr>
        <p:grpSpPr>
          <a:xfrm>
            <a:off x="110794" y="4472227"/>
            <a:ext cx="1575379" cy="2009232"/>
            <a:chOff x="484497" y="4710389"/>
            <a:chExt cx="1321747" cy="1942893"/>
          </a:xfrm>
        </p:grpSpPr>
        <p:sp>
          <p:nvSpPr>
            <p:cNvPr id="4" name="Flowchart: Process 3">
              <a:extLst>
                <a:ext uri="{FF2B5EF4-FFF2-40B4-BE49-F238E27FC236}">
                  <a16:creationId xmlns:a16="http://schemas.microsoft.com/office/drawing/2014/main" id="{2973CD47-A189-52F8-1AF3-9D1D91A0E187}"/>
                </a:ext>
              </a:extLst>
            </p:cNvPr>
            <p:cNvSpPr/>
            <p:nvPr/>
          </p:nvSpPr>
          <p:spPr>
            <a:xfrm>
              <a:off x="484497" y="4710389"/>
              <a:ext cx="1321747" cy="1942893"/>
            </a:xfrm>
            <a:prstGeom prst="flowChartProcess">
              <a:avLst/>
            </a:prstGeom>
            <a:solidFill>
              <a:srgbClr val="D2005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2050" name="Picture 2">
              <a:extLst>
                <a:ext uri="{FF2B5EF4-FFF2-40B4-BE49-F238E27FC236}">
                  <a16:creationId xmlns:a16="http://schemas.microsoft.com/office/drawing/2014/main" id="{1516C7EB-7B38-5D4B-A26D-F1C1A346F9A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400" t="12693" r="36182"/>
            <a:stretch>
              <a:fillRect/>
            </a:stretch>
          </p:blipFill>
          <p:spPr bwMode="auto">
            <a:xfrm>
              <a:off x="586855" y="4780831"/>
              <a:ext cx="1145160" cy="17610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8B9AD0E8-1123-B324-9E13-1FB1F3B191A9}"/>
              </a:ext>
            </a:extLst>
          </p:cNvPr>
          <p:cNvSpPr/>
          <p:nvPr/>
        </p:nvSpPr>
        <p:spPr>
          <a:xfrm>
            <a:off x="8133683" y="935879"/>
            <a:ext cx="1488372" cy="2158821"/>
          </a:xfrm>
          <a:prstGeom prst="rect">
            <a:avLst/>
          </a:prstGeom>
          <a:solidFill>
            <a:srgbClr val="D2005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3310EB6A-D65A-CDAF-6673-DDCDA21228B0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34452" t="14086" r="35403" b="21075"/>
          <a:stretch/>
        </p:blipFill>
        <p:spPr>
          <a:xfrm>
            <a:off x="6595880" y="1637100"/>
            <a:ext cx="1488372" cy="2192713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22E2C416-BE35-3A0B-0135-93B90E8C04D7}"/>
              </a:ext>
            </a:extLst>
          </p:cNvPr>
          <p:cNvSpPr txBox="1"/>
          <p:nvPr/>
        </p:nvSpPr>
        <p:spPr>
          <a:xfrm rot="16200000">
            <a:off x="10918449" y="905609"/>
            <a:ext cx="2060727" cy="36933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Leadership for Growth L4G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9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49" name="TextBox 2048">
            <a:extLst>
              <a:ext uri="{FF2B5EF4-FFF2-40B4-BE49-F238E27FC236}">
                <a16:creationId xmlns:a16="http://schemas.microsoft.com/office/drawing/2014/main" id="{16D5B5C6-2021-1551-48E7-1358172406E3}"/>
              </a:ext>
            </a:extLst>
          </p:cNvPr>
          <p:cNvSpPr txBox="1"/>
          <p:nvPr/>
        </p:nvSpPr>
        <p:spPr>
          <a:xfrm>
            <a:off x="3409298" y="5248221"/>
            <a:ext cx="8167351" cy="600164"/>
          </a:xfrm>
          <a:prstGeom prst="homePlate">
            <a:avLst/>
          </a:prstGeom>
          <a:solidFill>
            <a:srgbClr val="D2005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Strategic Leadership Development Programme for MD/CEO or Future MD - Blended 10mth Programme, Combining Peer Workshops, Specialist Mentoring,  Leadership Coaching, CMI Endorsed and Growth Plan Output 100% support for leadership workshops and 49% support for coaching and mentoring</a:t>
            </a:r>
          </a:p>
        </p:txBody>
      </p:sp>
      <p:sp>
        <p:nvSpPr>
          <p:cNvPr id="2052" name="TextBox 2051">
            <a:extLst>
              <a:ext uri="{FF2B5EF4-FFF2-40B4-BE49-F238E27FC236}">
                <a16:creationId xmlns:a16="http://schemas.microsoft.com/office/drawing/2014/main" id="{303C2C18-A544-861C-76FC-BE46D87DDC77}"/>
              </a:ext>
            </a:extLst>
          </p:cNvPr>
          <p:cNvSpPr txBox="1"/>
          <p:nvPr/>
        </p:nvSpPr>
        <p:spPr>
          <a:xfrm>
            <a:off x="6614072" y="3934289"/>
            <a:ext cx="5467134" cy="600164"/>
          </a:xfrm>
          <a:prstGeom prst="homePlate">
            <a:avLst/>
          </a:prstGeom>
          <a:solidFill>
            <a:srgbClr val="D2005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Top teams of growth companies, 10mth blended programme, Combines World Class Executive Education Workshops, Top Team Coaching, Facilitated Peer Learning Sessions, International CEO Module with Porto Business School</a:t>
            </a:r>
          </a:p>
        </p:txBody>
      </p:sp>
      <p:sp>
        <p:nvSpPr>
          <p:cNvPr id="2053" name="TextBox 2052">
            <a:extLst>
              <a:ext uri="{FF2B5EF4-FFF2-40B4-BE49-F238E27FC236}">
                <a16:creationId xmlns:a16="http://schemas.microsoft.com/office/drawing/2014/main" id="{D8824393-E5B7-392A-970C-6A61C68D8A69}"/>
              </a:ext>
            </a:extLst>
          </p:cNvPr>
          <p:cNvSpPr txBox="1"/>
          <p:nvPr/>
        </p:nvSpPr>
        <p:spPr>
          <a:xfrm>
            <a:off x="110794" y="6539636"/>
            <a:ext cx="7273417" cy="261610"/>
          </a:xfrm>
          <a:prstGeom prst="homePlate">
            <a:avLst/>
          </a:prstGeom>
          <a:solidFill>
            <a:srgbClr val="D2005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1-2-1 Expert L&amp;Mgt Advice, guidance, coaching and signposting for clients and wider business base companies</a:t>
            </a:r>
          </a:p>
        </p:txBody>
      </p:sp>
      <p:sp>
        <p:nvSpPr>
          <p:cNvPr id="2054" name="TextBox 2053">
            <a:extLst>
              <a:ext uri="{FF2B5EF4-FFF2-40B4-BE49-F238E27FC236}">
                <a16:creationId xmlns:a16="http://schemas.microsoft.com/office/drawing/2014/main" id="{F524D961-2D44-B811-1260-16AC4B7BB22D}"/>
              </a:ext>
            </a:extLst>
          </p:cNvPr>
          <p:cNvSpPr txBox="1"/>
          <p:nvPr/>
        </p:nvSpPr>
        <p:spPr>
          <a:xfrm>
            <a:off x="1739766" y="6021057"/>
            <a:ext cx="9199133" cy="261610"/>
          </a:xfrm>
          <a:prstGeom prst="homePlate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Financial support £4K and guidance towards selecting a strategic mentor to assist leaders with 12mth key business improvement projects</a:t>
            </a:r>
          </a:p>
        </p:txBody>
      </p:sp>
      <p:sp>
        <p:nvSpPr>
          <p:cNvPr id="2055" name="TextBox 2054">
            <a:extLst>
              <a:ext uri="{FF2B5EF4-FFF2-40B4-BE49-F238E27FC236}">
                <a16:creationId xmlns:a16="http://schemas.microsoft.com/office/drawing/2014/main" id="{5137D684-A223-AA82-34AB-3FB1564581B7}"/>
              </a:ext>
            </a:extLst>
          </p:cNvPr>
          <p:cNvSpPr txBox="1"/>
          <p:nvPr/>
        </p:nvSpPr>
        <p:spPr>
          <a:xfrm>
            <a:off x="8133682" y="3152485"/>
            <a:ext cx="4058318" cy="600164"/>
          </a:xfrm>
          <a:prstGeom prst="homePlate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Guidance and financial support £10K to engage a experienced NED to assist leaders with strategic direction, governance and board development</a:t>
            </a:r>
          </a:p>
        </p:txBody>
      </p:sp>
      <p:pic>
        <p:nvPicPr>
          <p:cNvPr id="2056" name="Picture 2055" descr="A computer screen shot of a blue square with white text&#10;&#10;AI-generated content may be incorrect.">
            <a:extLst>
              <a:ext uri="{FF2B5EF4-FFF2-40B4-BE49-F238E27FC236}">
                <a16:creationId xmlns:a16="http://schemas.microsoft.com/office/drawing/2014/main" id="{E4BBD19E-8250-2B17-07D6-394FC5ADD814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3469" t="23707" r="34057" b="4455"/>
          <a:stretch/>
        </p:blipFill>
        <p:spPr>
          <a:xfrm>
            <a:off x="8181105" y="994423"/>
            <a:ext cx="1389509" cy="2050729"/>
          </a:xfrm>
          <a:prstGeom prst="rect">
            <a:avLst/>
          </a:prstGeom>
          <a:solidFill>
            <a:srgbClr val="D20055"/>
          </a:solidFill>
        </p:spPr>
      </p:pic>
      <p:sp>
        <p:nvSpPr>
          <p:cNvPr id="2057" name="TextBox 2056">
            <a:extLst>
              <a:ext uri="{FF2B5EF4-FFF2-40B4-BE49-F238E27FC236}">
                <a16:creationId xmlns:a16="http://schemas.microsoft.com/office/drawing/2014/main" id="{665A3482-9A7B-E874-CEED-2DA1ECCFDEFE}"/>
              </a:ext>
            </a:extLst>
          </p:cNvPr>
          <p:cNvSpPr txBox="1"/>
          <p:nvPr/>
        </p:nvSpPr>
        <p:spPr>
          <a:xfrm>
            <a:off x="5026401" y="4670986"/>
            <a:ext cx="6926206" cy="430887"/>
          </a:xfrm>
          <a:prstGeom prst="homePlate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Strategic Leadership Programme for site leads and senior executives of externally owned companies with a complex group structure needing to elevate competitiveness and lead company development</a:t>
            </a:r>
          </a:p>
        </p:txBody>
      </p:sp>
      <p:sp>
        <p:nvSpPr>
          <p:cNvPr id="2058" name="TextBox 2057">
            <a:extLst>
              <a:ext uri="{FF2B5EF4-FFF2-40B4-BE49-F238E27FC236}">
                <a16:creationId xmlns:a16="http://schemas.microsoft.com/office/drawing/2014/main" id="{C684CE28-47A3-DCF7-6AEA-C5D417691A7A}"/>
              </a:ext>
            </a:extLst>
          </p:cNvPr>
          <p:cNvSpPr txBox="1"/>
          <p:nvPr/>
        </p:nvSpPr>
        <p:spPr>
          <a:xfrm>
            <a:off x="9686798" y="2444988"/>
            <a:ext cx="2505202" cy="600164"/>
          </a:xfrm>
          <a:prstGeom prst="homePlate">
            <a:avLst/>
          </a:prstGeom>
          <a:solidFill>
            <a:srgbClr val="D2005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Strategic programme for sales leaders wanting to develop international sales growth plan</a:t>
            </a:r>
          </a:p>
        </p:txBody>
      </p:sp>
      <p:pic>
        <p:nvPicPr>
          <p:cNvPr id="2060" name="Picture 4" descr="Aspiring Leaders Programme now CPD Certified | Issured Ltd">
            <a:extLst>
              <a:ext uri="{FF2B5EF4-FFF2-40B4-BE49-F238E27FC236}">
                <a16:creationId xmlns:a16="http://schemas.microsoft.com/office/drawing/2014/main" id="{A8814ACE-CF2F-D817-9BD0-C979CACEA1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604" t="12064" r="16286" b="39099"/>
          <a:stretch>
            <a:fillRect/>
          </a:stretch>
        </p:blipFill>
        <p:spPr bwMode="auto">
          <a:xfrm>
            <a:off x="4323316" y="4942801"/>
            <a:ext cx="446395" cy="184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1" name="Picture 2" descr="Institute of Sales Professionals | LinkedIn">
            <a:extLst>
              <a:ext uri="{FF2B5EF4-FFF2-40B4-BE49-F238E27FC236}">
                <a16:creationId xmlns:a16="http://schemas.microsoft.com/office/drawing/2014/main" id="{538CBC12-1C4B-D3BC-EF6D-68F693B2C4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9312" y="1912146"/>
            <a:ext cx="329587" cy="416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63" name="TextBox 2062">
            <a:extLst>
              <a:ext uri="{FF2B5EF4-FFF2-40B4-BE49-F238E27FC236}">
                <a16:creationId xmlns:a16="http://schemas.microsoft.com/office/drawing/2014/main" id="{6CCD73A4-3E19-E4A7-454D-4E32FAE536F5}"/>
              </a:ext>
            </a:extLst>
          </p:cNvPr>
          <p:cNvSpPr txBox="1"/>
          <p:nvPr/>
        </p:nvSpPr>
        <p:spPr>
          <a:xfrm>
            <a:off x="215614" y="424840"/>
            <a:ext cx="58913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Strategic Leadership Continuum</a:t>
            </a:r>
          </a:p>
        </p:txBody>
      </p:sp>
      <p:sp>
        <p:nvSpPr>
          <p:cNvPr id="2064" name="TextBox 2063">
            <a:extLst>
              <a:ext uri="{FF2B5EF4-FFF2-40B4-BE49-F238E27FC236}">
                <a16:creationId xmlns:a16="http://schemas.microsoft.com/office/drawing/2014/main" id="{4E28E818-60F7-B047-1AC7-EC7ADD3E9841}"/>
              </a:ext>
            </a:extLst>
          </p:cNvPr>
          <p:cNvSpPr txBox="1"/>
          <p:nvPr/>
        </p:nvSpPr>
        <p:spPr>
          <a:xfrm rot="16200000">
            <a:off x="10390946" y="815924"/>
            <a:ext cx="2072310" cy="507831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Leadership  Alumni Network &amp; Best Practice Events\</a:t>
            </a:r>
          </a:p>
        </p:txBody>
      </p:sp>
      <p:grpSp>
        <p:nvGrpSpPr>
          <p:cNvPr id="2068" name="Group 2067">
            <a:extLst>
              <a:ext uri="{FF2B5EF4-FFF2-40B4-BE49-F238E27FC236}">
                <a16:creationId xmlns:a16="http://schemas.microsoft.com/office/drawing/2014/main" id="{6A9A3B06-D327-3666-D34C-B18BBB756B90}"/>
              </a:ext>
            </a:extLst>
          </p:cNvPr>
          <p:cNvGrpSpPr/>
          <p:nvPr/>
        </p:nvGrpSpPr>
        <p:grpSpPr>
          <a:xfrm>
            <a:off x="10657760" y="5953758"/>
            <a:ext cx="1575379" cy="980656"/>
            <a:chOff x="434182" y="1906461"/>
            <a:chExt cx="1977279" cy="1314993"/>
          </a:xfrm>
        </p:grpSpPr>
        <p:sp>
          <p:nvSpPr>
            <p:cNvPr id="2065" name="Arrow: Curved Right 2064">
              <a:extLst>
                <a:ext uri="{FF2B5EF4-FFF2-40B4-BE49-F238E27FC236}">
                  <a16:creationId xmlns:a16="http://schemas.microsoft.com/office/drawing/2014/main" id="{0AA3B35F-BAFD-B023-D58F-8905E427ACD9}"/>
                </a:ext>
              </a:extLst>
            </p:cNvPr>
            <p:cNvSpPr/>
            <p:nvPr/>
          </p:nvSpPr>
          <p:spPr>
            <a:xfrm>
              <a:off x="434182" y="2005302"/>
              <a:ext cx="731520" cy="1216152"/>
            </a:xfrm>
            <a:prstGeom prst="curved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066" name="Arrow: Curved Right 2065">
              <a:extLst>
                <a:ext uri="{FF2B5EF4-FFF2-40B4-BE49-F238E27FC236}">
                  <a16:creationId xmlns:a16="http://schemas.microsoft.com/office/drawing/2014/main" id="{799BB635-8458-4CF8-5625-0995FF704287}"/>
                </a:ext>
              </a:extLst>
            </p:cNvPr>
            <p:cNvSpPr/>
            <p:nvPr/>
          </p:nvSpPr>
          <p:spPr>
            <a:xfrm rot="10800000">
              <a:off x="1679941" y="1906461"/>
              <a:ext cx="731520" cy="1216152"/>
            </a:xfrm>
            <a:prstGeom prst="curved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067" name="TextBox 2066">
              <a:extLst>
                <a:ext uri="{FF2B5EF4-FFF2-40B4-BE49-F238E27FC236}">
                  <a16:creationId xmlns:a16="http://schemas.microsoft.com/office/drawing/2014/main" id="{9D18A180-98DC-F191-C4AC-2D2D1372D20D}"/>
                </a:ext>
              </a:extLst>
            </p:cNvPr>
            <p:cNvSpPr txBox="1"/>
            <p:nvPr/>
          </p:nvSpPr>
          <p:spPr>
            <a:xfrm>
              <a:off x="674058" y="2096813"/>
              <a:ext cx="1612318" cy="7473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Leadership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Peer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Networks &amp; Events </a:t>
              </a:r>
            </a:p>
          </p:txBody>
        </p:sp>
      </p:grpSp>
      <p:sp>
        <p:nvSpPr>
          <p:cNvPr id="2069" name="TextBox 2068">
            <a:extLst>
              <a:ext uri="{FF2B5EF4-FFF2-40B4-BE49-F238E27FC236}">
                <a16:creationId xmlns:a16="http://schemas.microsoft.com/office/drawing/2014/main" id="{33111B32-B4EC-51FB-99B7-B4E7CBFFEDCA}"/>
              </a:ext>
            </a:extLst>
          </p:cNvPr>
          <p:cNvSpPr txBox="1"/>
          <p:nvPr/>
        </p:nvSpPr>
        <p:spPr>
          <a:xfrm rot="20224691">
            <a:off x="-272957" y="1912147"/>
            <a:ext cx="10221993" cy="461665"/>
          </a:xfrm>
          <a:prstGeom prst="homePlate">
            <a:avLst/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Entry and Account Managed ----------------                                 Focus and  Pre Scaling  Companies                               ------------------Pre &amp; Scaling Companies----</a:t>
            </a: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67F94A39-CC12-DD4F-13C8-6BB31EA50203}"/>
              </a:ext>
            </a:extLst>
          </p:cNvPr>
          <p:cNvSpPr txBox="1"/>
          <p:nvPr/>
        </p:nvSpPr>
        <p:spPr>
          <a:xfrm>
            <a:off x="229450" y="1154321"/>
            <a:ext cx="7262446" cy="553998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hlinkClick r:id="rId11"/>
              </a:rPr>
              <a:t>Link to webpage : Leadership and Management Advice Service | Invest Northern Ireland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6" name="Picture 5" descr="A logo with blue green and black text&#10;&#10;AI-generated content may be incorrect.">
            <a:extLst>
              <a:ext uri="{FF2B5EF4-FFF2-40B4-BE49-F238E27FC236}">
                <a16:creationId xmlns:a16="http://schemas.microsoft.com/office/drawing/2014/main" id="{A6A79CCD-E405-8E06-FB1C-DC3373C1321F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21344" r="18780"/>
          <a:stretch/>
        </p:blipFill>
        <p:spPr>
          <a:xfrm>
            <a:off x="524311" y="1716386"/>
            <a:ext cx="1326996" cy="1246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4208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6" dur="500"/>
                                        <p:tgtEl>
                                          <p:spTgt spid="2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31" grpId="0" animBg="1"/>
      <p:bldP spid="2049" grpId="0" animBg="1"/>
      <p:bldP spid="2052" grpId="0" animBg="1"/>
      <p:bldP spid="2053" grpId="0" animBg="1"/>
      <p:bldP spid="2054" grpId="0" animBg="1"/>
      <p:bldP spid="2055" grpId="0" animBg="1"/>
      <p:bldP spid="2057" grpId="0" animBg="1"/>
      <p:bldP spid="2058" grpId="0" animBg="1"/>
      <p:bldP spid="2064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3BA368-A8F6-F283-35F8-09BC4849DC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4962" y="479493"/>
            <a:ext cx="5458838" cy="1325563"/>
          </a:xfrm>
        </p:spPr>
        <p:txBody>
          <a:bodyPr>
            <a:normAutofit/>
          </a:bodyPr>
          <a:lstStyle/>
          <a:p>
            <a:r>
              <a:rPr lang="en-US" dirty="0"/>
              <a:t>The Leader Programme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AC0A8B2-0F8B-988A-AEAD-B299033214E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7408" t="13119" r="38435" b="34946"/>
          <a:stretch/>
        </p:blipFill>
        <p:spPr>
          <a:xfrm>
            <a:off x="1117846" y="499660"/>
            <a:ext cx="4087656" cy="5677303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082E3A-0021-591B-C577-5F9B263245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5502" y="1764442"/>
            <a:ext cx="7285311" cy="419252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MD/CEO or Future MD Designate</a:t>
            </a:r>
          </a:p>
          <a:p>
            <a:r>
              <a:rPr lang="en-US" dirty="0"/>
              <a:t>Blended 10mth Programme</a:t>
            </a:r>
          </a:p>
          <a:p>
            <a:r>
              <a:rPr lang="en-US" dirty="0"/>
              <a:t>Combining Peer Workshops, Specialist Mentoring,  Leadership Coaching</a:t>
            </a:r>
          </a:p>
          <a:p>
            <a:r>
              <a:rPr lang="en-US" dirty="0"/>
              <a:t>CMI Endorsed</a:t>
            </a:r>
          </a:p>
          <a:p>
            <a:r>
              <a:rPr lang="en-US" dirty="0"/>
              <a:t>100% support for leadership workshops and 49% support for coaching and mentoring</a:t>
            </a:r>
          </a:p>
        </p:txBody>
      </p:sp>
      <p:pic>
        <p:nvPicPr>
          <p:cNvPr id="7" name="Picture 4" descr="Aspiring Leaders Programme now CPD Certified | Issured Ltd">
            <a:extLst>
              <a:ext uri="{FF2B5EF4-FFF2-40B4-BE49-F238E27FC236}">
                <a16:creationId xmlns:a16="http://schemas.microsoft.com/office/drawing/2014/main" id="{655855E9-60A2-5227-F42A-EB369DDCE7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604" t="12064" r="16286" b="39099"/>
          <a:stretch>
            <a:fillRect/>
          </a:stretch>
        </p:blipFill>
        <p:spPr bwMode="auto">
          <a:xfrm>
            <a:off x="7987677" y="5405216"/>
            <a:ext cx="3524946" cy="1103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A logo of a flower&#10;&#10;Description automatically generated">
            <a:extLst>
              <a:ext uri="{FF2B5EF4-FFF2-40B4-BE49-F238E27FC236}">
                <a16:creationId xmlns:a16="http://schemas.microsoft.com/office/drawing/2014/main" id="{17179DF2-36C7-BA15-72FA-BEAD1CF4C75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5370510"/>
            <a:ext cx="1546366" cy="1172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15723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" name="Group 137">
            <a:extLst>
              <a:ext uri="{FF2B5EF4-FFF2-40B4-BE49-F238E27FC236}">
                <a16:creationId xmlns:a16="http://schemas.microsoft.com/office/drawing/2014/main" id="{1CBC5125-6BE1-FEFE-7833-41A87EC09BD0}"/>
              </a:ext>
            </a:extLst>
          </p:cNvPr>
          <p:cNvGrpSpPr/>
          <p:nvPr/>
        </p:nvGrpSpPr>
        <p:grpSpPr>
          <a:xfrm>
            <a:off x="27743" y="3804"/>
            <a:ext cx="12136512" cy="1592848"/>
            <a:chOff x="39757" y="109907"/>
            <a:chExt cx="12136512" cy="1592848"/>
          </a:xfrm>
        </p:grpSpPr>
        <p:sp>
          <p:nvSpPr>
            <p:cNvPr id="124" name="Rectangle 123">
              <a:extLst>
                <a:ext uri="{FF2B5EF4-FFF2-40B4-BE49-F238E27FC236}">
                  <a16:creationId xmlns:a16="http://schemas.microsoft.com/office/drawing/2014/main" id="{5A920184-6FA2-1F90-DB6A-342B09FC85F8}"/>
                </a:ext>
              </a:extLst>
            </p:cNvPr>
            <p:cNvSpPr/>
            <p:nvPr/>
          </p:nvSpPr>
          <p:spPr>
            <a:xfrm>
              <a:off x="39757" y="109907"/>
              <a:ext cx="12136512" cy="1592587"/>
            </a:xfrm>
            <a:prstGeom prst="rect">
              <a:avLst/>
            </a:prstGeom>
            <a:solidFill>
              <a:srgbClr val="E2005B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117" name="Picture 116">
              <a:extLst>
                <a:ext uri="{FF2B5EF4-FFF2-40B4-BE49-F238E27FC236}">
                  <a16:creationId xmlns:a16="http://schemas.microsoft.com/office/drawing/2014/main" id="{665EE401-438B-3BC3-8218-365E6C5124E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013408" y="222671"/>
              <a:ext cx="2039035" cy="1377110"/>
            </a:xfrm>
            <a:prstGeom prst="rect">
              <a:avLst/>
            </a:prstGeom>
          </p:spPr>
        </p:pic>
        <p:grpSp>
          <p:nvGrpSpPr>
            <p:cNvPr id="137" name="Group 136">
              <a:extLst>
                <a:ext uri="{FF2B5EF4-FFF2-40B4-BE49-F238E27FC236}">
                  <a16:creationId xmlns:a16="http://schemas.microsoft.com/office/drawing/2014/main" id="{90A33A9E-383F-079B-1AF3-2797529A225F}"/>
                </a:ext>
              </a:extLst>
            </p:cNvPr>
            <p:cNvGrpSpPr/>
            <p:nvPr/>
          </p:nvGrpSpPr>
          <p:grpSpPr>
            <a:xfrm>
              <a:off x="2049825" y="222671"/>
              <a:ext cx="7645211" cy="1014092"/>
              <a:chOff x="2049825" y="222671"/>
              <a:chExt cx="7645211" cy="1014092"/>
            </a:xfrm>
          </p:grpSpPr>
          <p:pic>
            <p:nvPicPr>
              <p:cNvPr id="119" name="Picture 118">
                <a:extLst>
                  <a:ext uri="{FF2B5EF4-FFF2-40B4-BE49-F238E27FC236}">
                    <a16:creationId xmlns:a16="http://schemas.microsoft.com/office/drawing/2014/main" id="{EF4AF48C-3CAE-64F6-07D0-A9CB88019AD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049825" y="222671"/>
                <a:ext cx="3797495" cy="1014092"/>
              </a:xfrm>
              <a:prstGeom prst="rect">
                <a:avLst/>
              </a:prstGeom>
            </p:spPr>
          </p:pic>
          <p:pic>
            <p:nvPicPr>
              <p:cNvPr id="121" name="Picture 120">
                <a:extLst>
                  <a:ext uri="{FF2B5EF4-FFF2-40B4-BE49-F238E27FC236}">
                    <a16:creationId xmlns:a16="http://schemas.microsoft.com/office/drawing/2014/main" id="{F25F41EB-C352-93B3-860A-FE362D89793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802586" y="472898"/>
                <a:ext cx="3892450" cy="553025"/>
              </a:xfrm>
              <a:prstGeom prst="rect">
                <a:avLst/>
              </a:prstGeom>
            </p:spPr>
          </p:pic>
        </p:grpSp>
        <p:pic>
          <p:nvPicPr>
            <p:cNvPr id="123" name="Picture 122">
              <a:extLst>
                <a:ext uri="{FF2B5EF4-FFF2-40B4-BE49-F238E27FC236}">
                  <a16:creationId xmlns:a16="http://schemas.microsoft.com/office/drawing/2014/main" id="{6EDCE917-4A16-4F4E-3DEF-3BEEBED401A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390867" y="1169328"/>
              <a:ext cx="2635385" cy="533427"/>
            </a:xfrm>
            <a:prstGeom prst="rect">
              <a:avLst/>
            </a:prstGeom>
          </p:spPr>
        </p:pic>
      </p:grp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32C5188D-3E94-0015-0F26-B82EB6B0B73C}"/>
              </a:ext>
            </a:extLst>
          </p:cNvPr>
          <p:cNvGrpSpPr/>
          <p:nvPr/>
        </p:nvGrpSpPr>
        <p:grpSpPr>
          <a:xfrm>
            <a:off x="86539" y="1733833"/>
            <a:ext cx="12089730" cy="5077943"/>
            <a:chOff x="86539" y="1733833"/>
            <a:chExt cx="12089730" cy="5077943"/>
          </a:xfrm>
        </p:grpSpPr>
        <p:sp>
          <p:nvSpPr>
            <p:cNvPr id="136" name="Rectangle 4">
              <a:extLst>
                <a:ext uri="{FF2B5EF4-FFF2-40B4-BE49-F238E27FC236}">
                  <a16:creationId xmlns:a16="http://schemas.microsoft.com/office/drawing/2014/main" id="{ECCCEBF7-48E7-DE7A-A6EA-A5A0F7B0C720}"/>
                </a:ext>
              </a:extLst>
            </p:cNvPr>
            <p:cNvSpPr/>
            <p:nvPr/>
          </p:nvSpPr>
          <p:spPr>
            <a:xfrm flipH="1">
              <a:off x="5027594" y="1841803"/>
              <a:ext cx="1639452" cy="2922191"/>
            </a:xfrm>
            <a:prstGeom prst="flowChartOnlineStorage">
              <a:avLst/>
            </a:prstGeom>
            <a:solidFill>
              <a:srgbClr val="DEA900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9" name="Pentagon 3">
              <a:extLst>
                <a:ext uri="{FF2B5EF4-FFF2-40B4-BE49-F238E27FC236}">
                  <a16:creationId xmlns:a16="http://schemas.microsoft.com/office/drawing/2014/main" id="{CF0BD317-6985-203E-3171-75182C77AEE9}"/>
                </a:ext>
              </a:extLst>
            </p:cNvPr>
            <p:cNvSpPr/>
            <p:nvPr/>
          </p:nvSpPr>
          <p:spPr>
            <a:xfrm>
              <a:off x="86539" y="1785550"/>
              <a:ext cx="1607290" cy="2955729"/>
            </a:xfrm>
            <a:prstGeom prst="homePlate">
              <a:avLst/>
            </a:prstGeom>
            <a:solidFill>
              <a:srgbClr val="002060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sng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Calibri"/>
                  <a:cs typeface="Calibri"/>
                </a:rPr>
                <a:t>October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Calibri"/>
                  <a:cs typeface="Calibri"/>
                </a:rPr>
                <a:t>20th </a:t>
              </a:r>
              <a:endPara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Calibri"/>
                  <a:cs typeface="Calibri"/>
                </a:rPr>
                <a:t>Invest NI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Programme Launch  </a:t>
              </a:r>
              <a:endPara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</a:endParaRP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</a:endParaRP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09:00-13:00</a:t>
              </a:r>
              <a:endPara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</a:endParaRP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Leadership Vision &amp; 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Growth 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Calibri"/>
                  <a:cs typeface="Calibri"/>
                </a:rPr>
                <a:t>Challenge</a:t>
              </a:r>
            </a:p>
          </p:txBody>
        </p:sp>
        <p:sp>
          <p:nvSpPr>
            <p:cNvPr id="61" name="Flowchart: Stored Data 60">
              <a:extLst>
                <a:ext uri="{FF2B5EF4-FFF2-40B4-BE49-F238E27FC236}">
                  <a16:creationId xmlns:a16="http://schemas.microsoft.com/office/drawing/2014/main" id="{DEC072AB-6BE7-7BB3-F38C-7A5B355E0438}"/>
                </a:ext>
              </a:extLst>
            </p:cNvPr>
            <p:cNvSpPr/>
            <p:nvPr/>
          </p:nvSpPr>
          <p:spPr>
            <a:xfrm flipH="1">
              <a:off x="1644524" y="1790052"/>
              <a:ext cx="1717992" cy="2970813"/>
            </a:xfrm>
            <a:prstGeom prst="flowChartOnlineStorage">
              <a:avLst/>
            </a:prstGeom>
            <a:solidFill>
              <a:schemeClr val="tx2">
                <a:lumMod val="90000"/>
                <a:lumOff val="10000"/>
              </a:scheme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3" name="Flowchart: Stored Data 62">
              <a:extLst>
                <a:ext uri="{FF2B5EF4-FFF2-40B4-BE49-F238E27FC236}">
                  <a16:creationId xmlns:a16="http://schemas.microsoft.com/office/drawing/2014/main" id="{3F87474C-9ACA-3793-891F-297417AB99E6}"/>
                </a:ext>
              </a:extLst>
            </p:cNvPr>
            <p:cNvSpPr/>
            <p:nvPr/>
          </p:nvSpPr>
          <p:spPr>
            <a:xfrm flipH="1">
              <a:off x="3349079" y="1803676"/>
              <a:ext cx="1651628" cy="2970813"/>
            </a:xfrm>
            <a:prstGeom prst="flowChartOnlineStorage">
              <a:avLst/>
            </a:prstGeom>
            <a:solidFill>
              <a:schemeClr val="tx2">
                <a:lumMod val="90000"/>
                <a:lumOff val="10000"/>
              </a:scheme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5" name="Rectangle 4">
              <a:extLst>
                <a:ext uri="{FF2B5EF4-FFF2-40B4-BE49-F238E27FC236}">
                  <a16:creationId xmlns:a16="http://schemas.microsoft.com/office/drawing/2014/main" id="{C21005C7-2089-122D-9521-1D8044F66F3D}"/>
                </a:ext>
              </a:extLst>
            </p:cNvPr>
            <p:cNvSpPr/>
            <p:nvPr/>
          </p:nvSpPr>
          <p:spPr>
            <a:xfrm flipH="1">
              <a:off x="5154916" y="1921567"/>
              <a:ext cx="1442589" cy="2785989"/>
            </a:xfrm>
            <a:prstGeom prst="flowChartOnlineStorage">
              <a:avLst/>
            </a:prstGeom>
            <a:solidFill>
              <a:srgbClr val="E2005B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7" name="Flowchart: Stored Data 66">
              <a:extLst>
                <a:ext uri="{FF2B5EF4-FFF2-40B4-BE49-F238E27FC236}">
                  <a16:creationId xmlns:a16="http://schemas.microsoft.com/office/drawing/2014/main" id="{906BE473-4352-4CD9-ACB3-D84972B28D23}"/>
                </a:ext>
              </a:extLst>
            </p:cNvPr>
            <p:cNvSpPr/>
            <p:nvPr/>
          </p:nvSpPr>
          <p:spPr>
            <a:xfrm flipH="1">
              <a:off x="6833860" y="1842471"/>
              <a:ext cx="1655767" cy="2970813"/>
            </a:xfrm>
            <a:prstGeom prst="flowChartOnlineStorage">
              <a:avLst/>
            </a:prstGeom>
            <a:solidFill>
              <a:schemeClr val="tx2">
                <a:lumMod val="90000"/>
                <a:lumOff val="10000"/>
              </a:scheme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9" name="Pentagon 16">
              <a:extLst>
                <a:ext uri="{FF2B5EF4-FFF2-40B4-BE49-F238E27FC236}">
                  <a16:creationId xmlns:a16="http://schemas.microsoft.com/office/drawing/2014/main" id="{C42E4676-ABB3-E304-76F8-84D7F19F6348}"/>
                </a:ext>
              </a:extLst>
            </p:cNvPr>
            <p:cNvSpPr/>
            <p:nvPr/>
          </p:nvSpPr>
          <p:spPr>
            <a:xfrm>
              <a:off x="10799498" y="1854011"/>
              <a:ext cx="1376771" cy="2926731"/>
            </a:xfrm>
            <a:prstGeom prst="homePlate">
              <a:avLst/>
            </a:prstGeom>
            <a:solidFill>
              <a:srgbClr val="002060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1" name="Flowchart: Stored Data 70">
              <a:extLst>
                <a:ext uri="{FF2B5EF4-FFF2-40B4-BE49-F238E27FC236}">
                  <a16:creationId xmlns:a16="http://schemas.microsoft.com/office/drawing/2014/main" id="{2FDA0BF9-938C-95C0-5F1D-1299A116DA16}"/>
                </a:ext>
              </a:extLst>
            </p:cNvPr>
            <p:cNvSpPr/>
            <p:nvPr/>
          </p:nvSpPr>
          <p:spPr>
            <a:xfrm flipH="1">
              <a:off x="8430658" y="1811132"/>
              <a:ext cx="1644996" cy="2970813"/>
            </a:xfrm>
            <a:prstGeom prst="flowChartOnlineStorage">
              <a:avLst/>
            </a:prstGeom>
            <a:solidFill>
              <a:schemeClr val="tx2">
                <a:lumMod val="90000"/>
                <a:lumOff val="10000"/>
              </a:scheme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FF64411F-3B4E-771A-2A96-9A63B408FABD}"/>
                </a:ext>
              </a:extLst>
            </p:cNvPr>
            <p:cNvSpPr txBox="1"/>
            <p:nvPr/>
          </p:nvSpPr>
          <p:spPr>
            <a:xfrm>
              <a:off x="1850030" y="1942525"/>
              <a:ext cx="1502787" cy="273921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E8E8E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+mn-cs"/>
                </a:rPr>
                <a:t> November</a:t>
              </a: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E8E8E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/>
                  <a:ea typeface="Calibri"/>
                  <a:cs typeface="Calibri"/>
                </a:rPr>
                <a:t>17th &amp;18th</a:t>
              </a:r>
              <a:endPara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**Residential**</a:t>
              </a:r>
              <a:endPara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</a:endParaRP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Session 1&amp;2</a:t>
              </a:r>
              <a:endPara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</a:endParaRP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Day 1 : Leading Self,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Influence &amp;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Calibri"/>
                  <a:cs typeface="Calibri"/>
                </a:rPr>
                <a:t>Impact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Calibri"/>
                  <a:cs typeface="Calibri"/>
                </a:rPr>
                <a:t>--------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Day 2 : Leading a Scaling Organisation for Strategic Growth</a:t>
              </a:r>
              <a:endPara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</a:endParaRPr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F6F0EE9A-2B01-BB4F-3CDE-F2427C3E1E3A}"/>
                </a:ext>
              </a:extLst>
            </p:cNvPr>
            <p:cNvSpPr/>
            <p:nvPr/>
          </p:nvSpPr>
          <p:spPr>
            <a:xfrm>
              <a:off x="3529824" y="1942525"/>
              <a:ext cx="1373073" cy="1600438"/>
            </a:xfrm>
            <a:prstGeom prst="rect">
              <a:avLst/>
            </a:prstGeom>
          </p:spPr>
          <p:txBody>
            <a:bodyPr wrap="square" lIns="91440" tIns="45720" rIns="91440" bIns="45720" anchor="t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+mn-cs"/>
                </a:rPr>
                <a:t>12th January</a:t>
              </a:r>
              <a:endPara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Session 3</a:t>
              </a:r>
              <a:endPara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</a:endParaRP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</a:endParaRP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Calibri"/>
                  <a:cs typeface="Calibri"/>
                </a:rPr>
                <a:t>Leading Innovation, Opportunity &amp; Growth</a:t>
              </a:r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FD84E5F0-1AAC-6671-9276-9FEB0E7E8878}"/>
                </a:ext>
              </a:extLst>
            </p:cNvPr>
            <p:cNvSpPr/>
            <p:nvPr/>
          </p:nvSpPr>
          <p:spPr>
            <a:xfrm>
              <a:off x="5247076" y="1945102"/>
              <a:ext cx="1409777" cy="2708434"/>
            </a:xfrm>
            <a:prstGeom prst="rect">
              <a:avLst/>
            </a:prstGeom>
          </p:spPr>
          <p:txBody>
            <a:bodyPr wrap="square" lIns="91440" tIns="45720" rIns="91440" bIns="45720" anchor="t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E8E8E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/>
                  <a:ea typeface="Calibri"/>
                  <a:cs typeface="Calibri"/>
                </a:rPr>
                <a:t>3rd March</a:t>
              </a:r>
              <a:endPara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</a:endParaRP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Session 4</a:t>
              </a:r>
              <a:endPara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</a:endParaRP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Calibri"/>
                  <a:cs typeface="Calibri"/>
                </a:rPr>
                <a:t>Leadership Top Team Insights Event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Leading High-Performing Teams for Growth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</a:endParaRP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</a:endParaRP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</a:endParaRPr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A5015785-3CFD-8188-F3DD-7C89108B98BF}"/>
                </a:ext>
              </a:extLst>
            </p:cNvPr>
            <p:cNvSpPr/>
            <p:nvPr/>
          </p:nvSpPr>
          <p:spPr>
            <a:xfrm>
              <a:off x="6948865" y="1936534"/>
              <a:ext cx="1672715" cy="1969770"/>
            </a:xfrm>
            <a:prstGeom prst="rect">
              <a:avLst/>
            </a:prstGeom>
            <a:ln>
              <a:noFill/>
            </a:ln>
          </p:spPr>
          <p:txBody>
            <a:bodyPr wrap="square" lIns="91440" tIns="45720" rIns="91440" bIns="45720" anchor="t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E8E8E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Calibri"/>
                </a:rPr>
                <a:t>14th April</a:t>
              </a:r>
              <a:endPara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</a:endParaRP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Session 5</a:t>
              </a:r>
              <a:endPara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</a:endParaRP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Calibri"/>
                  <a:cs typeface="Calibri"/>
                </a:rPr>
                <a:t>Leading Culture, 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Calibri"/>
                  <a:cs typeface="Calibri"/>
                </a:rPr>
                <a:t>Governance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Calibri"/>
                  <a:cs typeface="Calibri"/>
                </a:rPr>
                <a:t>and Sustainable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Calibri"/>
                  <a:cs typeface="Calibri"/>
                </a:rPr>
                <a:t>Growth</a:t>
              </a:r>
              <a:endPara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Calibri"/>
                <a:cs typeface="Calibri"/>
              </a:endParaRP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</a:endParaRP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</a:endParaRPr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9F9C1861-79D5-19DE-0290-AF1BBC46774B}"/>
                </a:ext>
              </a:extLst>
            </p:cNvPr>
            <p:cNvSpPr/>
            <p:nvPr/>
          </p:nvSpPr>
          <p:spPr>
            <a:xfrm>
              <a:off x="8604161" y="1877683"/>
              <a:ext cx="1493311" cy="2339102"/>
            </a:xfrm>
            <a:prstGeom prst="rect">
              <a:avLst/>
            </a:prstGeom>
          </p:spPr>
          <p:txBody>
            <a:bodyPr wrap="square" lIns="91440" tIns="45720" rIns="91440" bIns="45720" anchor="t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May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Calibri"/>
                  <a:cs typeface="Calibri"/>
                </a:rPr>
                <a:t>25th &amp; 26th</a:t>
              </a:r>
              <a:endPara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Calibri"/>
                  <a:cs typeface="Calibri"/>
                </a:rPr>
                <a:t>**Residential**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Session 6&amp;7 </a:t>
              </a:r>
              <a:endPara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</a:endParaRP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Day 1: Digital Transformation &amp; Leading with AI</a:t>
              </a:r>
              <a:endPara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</a:endParaRP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--------</a:t>
              </a:r>
              <a:endPara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Day 2: Future of Leadership &amp; Personal Brand</a:t>
              </a:r>
              <a:endPara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</a:endParaRPr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4AF4222A-FC77-82FE-8974-F4783839D49F}"/>
                </a:ext>
              </a:extLst>
            </p:cNvPr>
            <p:cNvSpPr/>
            <p:nvPr/>
          </p:nvSpPr>
          <p:spPr>
            <a:xfrm>
              <a:off x="10437538" y="1923045"/>
              <a:ext cx="1305176" cy="1200329"/>
            </a:xfrm>
            <a:prstGeom prst="rect">
              <a:avLst/>
            </a:prstGeom>
          </p:spPr>
          <p:txBody>
            <a:bodyPr wrap="square" lIns="91440" tIns="45720" rIns="91440" bIns="45720" anchor="t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3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Calibri"/>
                <a:cs typeface="Calibri"/>
              </a:endParaRP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300" b="1" i="0" u="none" strike="noStrike" kern="1200" cap="none" spc="0" normalizeH="0" baseline="0" noProof="0" dirty="0">
                  <a:ln>
                    <a:noFill/>
                  </a:ln>
                  <a:solidFill>
                    <a:srgbClr val="E8E8E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+mn-cs"/>
                </a:rPr>
                <a:t>       June 2027</a:t>
              </a:r>
              <a:endParaRPr kumimoji="0" lang="en-GB" sz="1300" b="1" i="0" u="none" strike="noStrike" kern="1200" cap="none" spc="0" normalizeH="0" baseline="0" noProof="0" dirty="0">
                <a:ln>
                  <a:noFill/>
                </a:ln>
                <a:solidFill>
                  <a:srgbClr val="E8E8E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Calibri"/>
                <a:cs typeface="Calibri"/>
              </a:endParaRP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/>
                  <a:ea typeface="Calibri"/>
                  <a:cs typeface="Calibri"/>
                </a:rPr>
                <a:t>23rd</a:t>
              </a:r>
              <a:endParaRPr kumimoji="0" lang="en-GB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    </a:t>
              </a:r>
              <a:endPara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</a:endParaRP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</a:endParaRPr>
            </a:p>
          </p:txBody>
        </p:sp>
        <p:sp>
          <p:nvSpPr>
            <p:cNvPr id="85" name="Right Arrow Callout 34">
              <a:extLst>
                <a:ext uri="{FF2B5EF4-FFF2-40B4-BE49-F238E27FC236}">
                  <a16:creationId xmlns:a16="http://schemas.microsoft.com/office/drawing/2014/main" id="{B1808761-4473-11C7-B8A6-34766430164A}"/>
                </a:ext>
              </a:extLst>
            </p:cNvPr>
            <p:cNvSpPr/>
            <p:nvPr/>
          </p:nvSpPr>
          <p:spPr>
            <a:xfrm rot="16200000">
              <a:off x="2632062" y="4653638"/>
              <a:ext cx="904480" cy="1182000"/>
            </a:xfrm>
            <a:prstGeom prst="rightArrowCallout">
              <a:avLst/>
            </a:prstGeom>
            <a:solidFill>
              <a:srgbClr val="FFC305"/>
            </a:solidFill>
            <a:ln w="38100">
              <a:solidFill>
                <a:srgbClr val="002060"/>
              </a:solidFill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3DE83E48-2388-FDB1-728A-C631D5F45F71}"/>
                </a:ext>
              </a:extLst>
            </p:cNvPr>
            <p:cNvSpPr txBox="1"/>
            <p:nvPr/>
          </p:nvSpPr>
          <p:spPr>
            <a:xfrm>
              <a:off x="2609761" y="5204053"/>
              <a:ext cx="949082" cy="415498"/>
            </a:xfrm>
            <a:prstGeom prst="rect">
              <a:avLst/>
            </a:prstGeom>
            <a:noFill/>
            <a:ln w="38100">
              <a:solidFill>
                <a:srgbClr val="E2005B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5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Peer Learning Group 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FC2C261B-EDAE-565F-49E3-FEE726638F43}"/>
                </a:ext>
              </a:extLst>
            </p:cNvPr>
            <p:cNvSpPr txBox="1"/>
            <p:nvPr/>
          </p:nvSpPr>
          <p:spPr>
            <a:xfrm>
              <a:off x="5231078" y="5107797"/>
              <a:ext cx="1058367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5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Peer Learning Group 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A981FF16-7788-9033-AFF4-E3DA3E17FF91}"/>
                </a:ext>
              </a:extLst>
            </p:cNvPr>
            <p:cNvSpPr txBox="1"/>
            <p:nvPr/>
          </p:nvSpPr>
          <p:spPr>
            <a:xfrm>
              <a:off x="7545794" y="5125366"/>
              <a:ext cx="1058367" cy="4858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5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Peer Learning Group 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5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1.5hrs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D95EF2E7-AD47-B043-D025-7D7FD7E0F57E}"/>
                </a:ext>
              </a:extLst>
            </p:cNvPr>
            <p:cNvSpPr txBox="1"/>
            <p:nvPr/>
          </p:nvSpPr>
          <p:spPr>
            <a:xfrm>
              <a:off x="8727155" y="5064662"/>
              <a:ext cx="1058367" cy="4858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5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Peer Learning Group 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5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1.5hrs</a:t>
              </a:r>
            </a:p>
          </p:txBody>
        </p:sp>
        <p:sp>
          <p:nvSpPr>
            <p:cNvPr id="101" name="Pentagon 48">
              <a:extLst>
                <a:ext uri="{FF2B5EF4-FFF2-40B4-BE49-F238E27FC236}">
                  <a16:creationId xmlns:a16="http://schemas.microsoft.com/office/drawing/2014/main" id="{0759BBAB-1135-D8E7-DBAC-8514C747A8E0}"/>
                </a:ext>
              </a:extLst>
            </p:cNvPr>
            <p:cNvSpPr/>
            <p:nvPr/>
          </p:nvSpPr>
          <p:spPr>
            <a:xfrm>
              <a:off x="265813" y="5746187"/>
              <a:ext cx="11660373" cy="486113"/>
            </a:xfrm>
            <a:prstGeom prst="homePlate">
              <a:avLst/>
            </a:prstGeom>
            <a:solidFill>
              <a:schemeClr val="tx2">
                <a:lumMod val="90000"/>
                <a:lumOff val="10000"/>
              </a:schemeClr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1-2-1 Business Mentoring (Up to 5 days) </a:t>
              </a: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3" name="Pentagon 49">
              <a:extLst>
                <a:ext uri="{FF2B5EF4-FFF2-40B4-BE49-F238E27FC236}">
                  <a16:creationId xmlns:a16="http://schemas.microsoft.com/office/drawing/2014/main" id="{07724E3B-C019-3F4B-0680-D3D4212A843F}"/>
                </a:ext>
              </a:extLst>
            </p:cNvPr>
            <p:cNvSpPr/>
            <p:nvPr/>
          </p:nvSpPr>
          <p:spPr>
            <a:xfrm>
              <a:off x="250083" y="6325663"/>
              <a:ext cx="11660373" cy="486113"/>
            </a:xfrm>
            <a:prstGeom prst="homePlate">
              <a:avLst/>
            </a:prstGeom>
            <a:solidFill>
              <a:srgbClr val="E2005B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1-2-1 Leadership Coaching (Up to 3 days) </a:t>
              </a: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EBF989DF-E8DE-F38B-BD7F-B60EEFED934F}"/>
                </a:ext>
              </a:extLst>
            </p:cNvPr>
            <p:cNvSpPr/>
            <p:nvPr/>
          </p:nvSpPr>
          <p:spPr>
            <a:xfrm>
              <a:off x="8402840" y="1847984"/>
              <a:ext cx="223138" cy="292388"/>
            </a:xfrm>
            <a:prstGeom prst="rect">
              <a:avLst/>
            </a:prstGeom>
          </p:spPr>
          <p:txBody>
            <a:bodyPr wrap="none" lIns="91440" tIns="45720" rIns="91440" bIns="45720" anchor="t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3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/>
                  <a:ea typeface="Calibri"/>
                  <a:cs typeface="Calibri"/>
                </a:rPr>
                <a:t> </a:t>
              </a: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5B02F257-80E0-8012-E382-493C11275F7C}"/>
                </a:ext>
              </a:extLst>
            </p:cNvPr>
            <p:cNvSpPr/>
            <p:nvPr/>
          </p:nvSpPr>
          <p:spPr>
            <a:xfrm>
              <a:off x="10799498" y="2672971"/>
              <a:ext cx="998483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Business Growth       Presentation Finale Event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09:00-13:00</a:t>
              </a: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3DA2404F-B121-B6D1-3E45-B1798A532912}"/>
                </a:ext>
              </a:extLst>
            </p:cNvPr>
            <p:cNvSpPr txBox="1"/>
            <p:nvPr/>
          </p:nvSpPr>
          <p:spPr>
            <a:xfrm rot="16200000">
              <a:off x="5683564" y="2768744"/>
              <a:ext cx="23776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Mid Point Review</a:t>
              </a:r>
            </a:p>
          </p:txBody>
        </p:sp>
        <p:pic>
          <p:nvPicPr>
            <p:cNvPr id="111" name="Picture 4" descr="Aspiring Leaders Programme now CPD Certified | Issured Ltd">
              <a:extLst>
                <a:ext uri="{FF2B5EF4-FFF2-40B4-BE49-F238E27FC236}">
                  <a16:creationId xmlns:a16="http://schemas.microsoft.com/office/drawing/2014/main" id="{75635368-EBDD-71AC-9B4C-BA8D936F9C0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604" t="12064" r="16286" b="14111"/>
            <a:stretch/>
          </p:blipFill>
          <p:spPr bwMode="auto">
            <a:xfrm>
              <a:off x="163977" y="4824336"/>
              <a:ext cx="1285654" cy="864014"/>
            </a:xfrm>
            <a:prstGeom prst="rect">
              <a:avLst/>
            </a:prstGeom>
            <a:solidFill>
              <a:srgbClr val="F6A70E"/>
            </a:solidFill>
          </p:spPr>
        </p:pic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6F9EAC2E-BA65-3372-AEA3-9AC6E471754A}"/>
                </a:ext>
              </a:extLst>
            </p:cNvPr>
            <p:cNvSpPr/>
            <p:nvPr/>
          </p:nvSpPr>
          <p:spPr>
            <a:xfrm>
              <a:off x="10184338" y="1845899"/>
              <a:ext cx="459103" cy="2920478"/>
            </a:xfrm>
            <a:prstGeom prst="rect">
              <a:avLst/>
            </a:prstGeom>
            <a:solidFill>
              <a:srgbClr val="D20055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01C92402-BB3B-2373-F4DB-7FBADF729102}"/>
                </a:ext>
              </a:extLst>
            </p:cNvPr>
            <p:cNvSpPr txBox="1"/>
            <p:nvPr/>
          </p:nvSpPr>
          <p:spPr>
            <a:xfrm rot="16200000">
              <a:off x="9044285" y="3167639"/>
              <a:ext cx="2739211" cy="276999"/>
            </a:xfrm>
            <a:prstGeom prst="rect">
              <a:avLst/>
            </a:prstGeom>
            <a:solidFill>
              <a:srgbClr val="FFC305"/>
            </a:solidFill>
            <a:ln w="38100">
              <a:solidFill>
                <a:srgbClr val="002060"/>
              </a:solidFill>
            </a:ln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GROWTH PLAN PREP</a:t>
              </a:r>
            </a:p>
          </p:txBody>
        </p:sp>
        <p:sp>
          <p:nvSpPr>
            <p:cNvPr id="128" name="Right Arrow Callout 34">
              <a:extLst>
                <a:ext uri="{FF2B5EF4-FFF2-40B4-BE49-F238E27FC236}">
                  <a16:creationId xmlns:a16="http://schemas.microsoft.com/office/drawing/2014/main" id="{DCCC6588-B720-0B53-DD6C-381C0BACB66B}"/>
                </a:ext>
              </a:extLst>
            </p:cNvPr>
            <p:cNvSpPr/>
            <p:nvPr/>
          </p:nvSpPr>
          <p:spPr>
            <a:xfrm rot="16200000">
              <a:off x="5627280" y="4646124"/>
              <a:ext cx="904480" cy="1182000"/>
            </a:xfrm>
            <a:prstGeom prst="rightArrowCallout">
              <a:avLst/>
            </a:prstGeom>
            <a:solidFill>
              <a:srgbClr val="FFC305"/>
            </a:solidFill>
            <a:ln w="38100">
              <a:solidFill>
                <a:srgbClr val="002060"/>
              </a:solidFill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C7D3E3E1-23B1-2017-DDE4-B9A5F9DF85A7}"/>
                </a:ext>
              </a:extLst>
            </p:cNvPr>
            <p:cNvSpPr txBox="1"/>
            <p:nvPr/>
          </p:nvSpPr>
          <p:spPr>
            <a:xfrm>
              <a:off x="5604979" y="5196539"/>
              <a:ext cx="949082" cy="415498"/>
            </a:xfrm>
            <a:prstGeom prst="rect">
              <a:avLst/>
            </a:prstGeom>
            <a:noFill/>
            <a:ln w="38100">
              <a:solidFill>
                <a:srgbClr val="E2005B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5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Peer Learning Group </a:t>
              </a:r>
            </a:p>
          </p:txBody>
        </p:sp>
        <p:sp>
          <p:nvSpPr>
            <p:cNvPr id="132" name="Right Arrow Callout 34">
              <a:extLst>
                <a:ext uri="{FF2B5EF4-FFF2-40B4-BE49-F238E27FC236}">
                  <a16:creationId xmlns:a16="http://schemas.microsoft.com/office/drawing/2014/main" id="{B8FE4779-A94C-F9FE-F9A8-ABA7031B1679}"/>
                </a:ext>
              </a:extLst>
            </p:cNvPr>
            <p:cNvSpPr/>
            <p:nvPr/>
          </p:nvSpPr>
          <p:spPr>
            <a:xfrm rot="16200000">
              <a:off x="8760340" y="4680037"/>
              <a:ext cx="904480" cy="1182000"/>
            </a:xfrm>
            <a:prstGeom prst="rightArrowCallout">
              <a:avLst/>
            </a:prstGeom>
            <a:solidFill>
              <a:srgbClr val="FFC305"/>
            </a:solidFill>
            <a:ln w="38100">
              <a:solidFill>
                <a:srgbClr val="002060"/>
              </a:solidFill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C4354646-878E-3C92-3353-11C96AC2B447}"/>
                </a:ext>
              </a:extLst>
            </p:cNvPr>
            <p:cNvSpPr txBox="1"/>
            <p:nvPr/>
          </p:nvSpPr>
          <p:spPr>
            <a:xfrm>
              <a:off x="8738039" y="5230452"/>
              <a:ext cx="949082" cy="415498"/>
            </a:xfrm>
            <a:prstGeom prst="rect">
              <a:avLst/>
            </a:prstGeom>
            <a:noFill/>
            <a:ln w="38100">
              <a:solidFill>
                <a:srgbClr val="E2005B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5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Peer Learning Group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879403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2CABDB-1172-A45E-066F-64FA213A74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79" y="-110439"/>
            <a:ext cx="10909449" cy="1450757"/>
          </a:xfrm>
        </p:spPr>
        <p:txBody>
          <a:bodyPr/>
          <a:lstStyle/>
          <a:p>
            <a:pPr algn="ctr"/>
            <a:r>
              <a:rPr lang="en-GB" b="1" dirty="0"/>
              <a:t>Specialist Mentoring  Support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65FD78-3B11-C3AB-2632-32A834256D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8679" y="2115933"/>
            <a:ext cx="5578437" cy="4023360"/>
          </a:xfrm>
        </p:spPr>
        <p:txBody>
          <a:bodyPr vert="horz" lIns="0" tIns="45720" rIns="0" bIns="45720" rtlCol="0" anchor="t"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GB" b="1" dirty="0"/>
              <a:t>Tailored 1-2-1 mentoring service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b="1" dirty="0"/>
              <a:t>Specialist skills and experience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b="1" dirty="0"/>
              <a:t>Available as part of structured programmes or as focused projects 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b="1" dirty="0"/>
              <a:t>Invest NI mentoring framework has a wide international reach and sector expertise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b="1" dirty="0"/>
              <a:t>Up to £4000K support (49%)</a:t>
            </a:r>
            <a:endParaRPr lang="en-GB" b="1" dirty="0">
              <a:ea typeface="Calibri"/>
              <a:cs typeface="Calibri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D3A7385-1744-CC39-5188-97E6B33630D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327" t="17699" r="38147" b="44778"/>
          <a:stretch/>
        </p:blipFill>
        <p:spPr>
          <a:xfrm>
            <a:off x="6447115" y="2115932"/>
            <a:ext cx="5006947" cy="2792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21540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2C83B5-EFAC-03A2-7A98-AD389667F0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5731" y="0"/>
            <a:ext cx="10058400" cy="1450757"/>
          </a:xfrm>
        </p:spPr>
        <p:txBody>
          <a:bodyPr/>
          <a:lstStyle/>
          <a:p>
            <a:pPr algn="ctr"/>
            <a:r>
              <a:rPr lang="en-GB" dirty="0"/>
              <a:t>Non-Executive Director Support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486CD8-010B-9DF2-3165-2036BF5DDA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90012" y="957765"/>
            <a:ext cx="4994880" cy="4273058"/>
          </a:xfrm>
          <a:solidFill>
            <a:schemeClr val="bg1"/>
          </a:solidFill>
        </p:spPr>
        <p:txBody>
          <a:bodyPr vert="horz" lIns="0" tIns="45720" rIns="0" bIns="45720" rtlCol="0" anchor="t">
            <a:normAutofit/>
          </a:bodyPr>
          <a:lstStyle/>
          <a:p>
            <a:pPr marL="0" indent="0">
              <a:buNone/>
            </a:pPr>
            <a:r>
              <a:rPr lang="en-GB" sz="1800" b="1" i="0" dirty="0">
                <a:solidFill>
                  <a:srgbClr val="2F2F2F"/>
                </a:solidFill>
                <a:effectLst/>
                <a:latin typeface="Calibri"/>
                <a:ea typeface="Calibri"/>
                <a:cs typeface="Calibri"/>
              </a:rPr>
              <a:t>A specialist Non-Exec Director can help</a:t>
            </a:r>
          </a:p>
          <a:p>
            <a:pPr marL="0" indent="0">
              <a:buNone/>
            </a:pPr>
            <a:endParaRPr lang="en-GB" sz="1800" b="1" i="0" dirty="0">
              <a:solidFill>
                <a:srgbClr val="2F2F2F"/>
              </a:solidFill>
              <a:effectLst/>
              <a:latin typeface="Calibri"/>
              <a:ea typeface="Calibri"/>
              <a:cs typeface="Calibri"/>
            </a:endParaRPr>
          </a:p>
          <a:p>
            <a:pPr algn="l">
              <a:buFont typeface="Wingdings" panose="05000000000000000000" pitchFamily="2" charset="2"/>
              <a:buChar char="Ø"/>
            </a:pPr>
            <a:r>
              <a:rPr lang="en-GB" sz="1800" b="0" i="0" dirty="0">
                <a:solidFill>
                  <a:srgbClr val="2F2F2F"/>
                </a:solidFill>
                <a:effectLst/>
                <a:latin typeface="Calibri"/>
                <a:ea typeface="Calibri"/>
                <a:cs typeface="Calibri"/>
              </a:rPr>
              <a:t>Enhance strategic focus and decision-making</a:t>
            </a:r>
          </a:p>
          <a:p>
            <a:pPr algn="l">
              <a:buFont typeface="Wingdings" panose="05000000000000000000" pitchFamily="2" charset="2"/>
              <a:buChar char="Ø"/>
            </a:pPr>
            <a:r>
              <a:rPr lang="en-GB" sz="1800" b="0" i="0" dirty="0">
                <a:solidFill>
                  <a:srgbClr val="2F2F2F"/>
                </a:solidFill>
                <a:effectLst/>
                <a:latin typeface="Calibri"/>
                <a:ea typeface="Calibri"/>
                <a:cs typeface="Calibri"/>
              </a:rPr>
              <a:t>Developing and executing business vision and strategy</a:t>
            </a:r>
          </a:p>
          <a:p>
            <a:pPr algn="l">
              <a:buFont typeface="Wingdings" panose="05000000000000000000" pitchFamily="2" charset="2"/>
              <a:buChar char="Ø"/>
            </a:pPr>
            <a:r>
              <a:rPr lang="en-GB" sz="1800" b="0" i="0" dirty="0">
                <a:solidFill>
                  <a:srgbClr val="2F2F2F"/>
                </a:solidFill>
                <a:effectLst/>
                <a:latin typeface="Calibri"/>
                <a:ea typeface="Calibri"/>
                <a:cs typeface="Calibri"/>
              </a:rPr>
              <a:t>Strengthening corporate governance and risk management</a:t>
            </a:r>
          </a:p>
          <a:p>
            <a:pPr algn="l">
              <a:buFont typeface="Wingdings" panose="05000000000000000000" pitchFamily="2" charset="2"/>
              <a:buChar char="Ø"/>
            </a:pPr>
            <a:r>
              <a:rPr lang="en-GB" sz="1800" b="0" i="0" dirty="0">
                <a:solidFill>
                  <a:srgbClr val="2F2F2F"/>
                </a:solidFill>
                <a:effectLst/>
                <a:latin typeface="Calibri"/>
                <a:ea typeface="Calibri"/>
                <a:cs typeface="Calibri"/>
              </a:rPr>
              <a:t>Developing a board and elevating executive accountability</a:t>
            </a:r>
          </a:p>
          <a:p>
            <a:pPr algn="l">
              <a:buFont typeface="Wingdings" panose="05000000000000000000" pitchFamily="2" charset="2"/>
              <a:buChar char="Ø"/>
            </a:pPr>
            <a:r>
              <a:rPr lang="en-GB" sz="1800" b="0" i="0" dirty="0">
                <a:solidFill>
                  <a:srgbClr val="2F2F2F"/>
                </a:solidFill>
                <a:effectLst/>
                <a:latin typeface="Calibri"/>
                <a:ea typeface="Calibri"/>
                <a:cs typeface="Calibri"/>
              </a:rPr>
              <a:t>Driving business growth, scaling, and change management</a:t>
            </a:r>
          </a:p>
          <a:p>
            <a:pPr algn="l">
              <a:buFont typeface="Wingdings" panose="05000000000000000000" pitchFamily="2" charset="2"/>
              <a:buChar char="Ø"/>
            </a:pPr>
            <a:r>
              <a:rPr lang="en-GB" sz="1800" b="0" i="0" dirty="0">
                <a:solidFill>
                  <a:srgbClr val="2F2F2F"/>
                </a:solidFill>
                <a:effectLst/>
                <a:latin typeface="Calibri"/>
                <a:ea typeface="Calibri"/>
                <a:cs typeface="Calibri"/>
              </a:rPr>
              <a:t>Expanding into new markets and increasing export sales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en-GB" sz="1800" b="0" i="0" dirty="0">
              <a:solidFill>
                <a:srgbClr val="2F2F2F"/>
              </a:solidFill>
              <a:effectLst/>
              <a:latin typeface="niweb"/>
            </a:endParaRPr>
          </a:p>
          <a:p>
            <a:pPr algn="l">
              <a:buFont typeface="Arial" panose="020B0604020202020204" pitchFamily="34" charset="0"/>
              <a:buChar char="•"/>
            </a:pPr>
            <a:endParaRPr lang="en-GB" b="0" i="0" dirty="0">
              <a:solidFill>
                <a:srgbClr val="2F2F2F"/>
              </a:solidFill>
              <a:effectLst/>
              <a:latin typeface="niweb"/>
            </a:endParaRPr>
          </a:p>
          <a:p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F32BBA2-0D32-22C5-8966-ACA6D8C27978}"/>
              </a:ext>
            </a:extLst>
          </p:cNvPr>
          <p:cNvSpPr txBox="1"/>
          <p:nvPr/>
        </p:nvSpPr>
        <p:spPr>
          <a:xfrm>
            <a:off x="0" y="5780314"/>
            <a:ext cx="12084892" cy="1015663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Financial support up to £10,000 or 49% of eligible costs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A two-year engagement, typically 12-24 days per annum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4" name="Online Media 3" title="Non-Executive Director Scheme | Wood Innovations">
            <a:hlinkClick r:id="" action="ppaction://media"/>
            <a:extLst>
              <a:ext uri="{FF2B5EF4-FFF2-40B4-BE49-F238E27FC236}">
                <a16:creationId xmlns:a16="http://schemas.microsoft.com/office/drawing/2014/main" id="{1ABEA0AB-5FB7-4B99-C9BE-FB6519269D2C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21555" y="1096356"/>
            <a:ext cx="6738358" cy="3995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21222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nk and yellow banner with people talking&#10;&#10;AI-generated content may be incorrect.">
            <a:extLst>
              <a:ext uri="{FF2B5EF4-FFF2-40B4-BE49-F238E27FC236}">
                <a16:creationId xmlns:a16="http://schemas.microsoft.com/office/drawing/2014/main" id="{2BC91AC6-9A6E-3C9B-7BD4-C9393D61DBB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4452" t="14086" r="35403" b="21075"/>
          <a:stretch/>
        </p:blipFill>
        <p:spPr>
          <a:xfrm>
            <a:off x="289234" y="75235"/>
            <a:ext cx="4936431" cy="6626282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0AA0DF-170D-4A2E-0618-3603DCE9D7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42209" y="1403633"/>
            <a:ext cx="6980910" cy="432438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Top teams of growth companies</a:t>
            </a:r>
          </a:p>
          <a:p>
            <a:r>
              <a:rPr lang="en-US" dirty="0"/>
              <a:t>10mth blended programme ( 2 cohorts launching this year)</a:t>
            </a:r>
          </a:p>
          <a:p>
            <a:r>
              <a:rPr lang="en-US" dirty="0"/>
              <a:t>Combines World Class Executive Education Workshops, Top Team Coaching, Facilitated Peer Learning Sessions</a:t>
            </a:r>
          </a:p>
          <a:p>
            <a:r>
              <a:rPr lang="en-US" dirty="0"/>
              <a:t>International CEO Module in partnership with Porto Business School</a:t>
            </a:r>
          </a:p>
        </p:txBody>
      </p:sp>
      <p:pic>
        <p:nvPicPr>
          <p:cNvPr id="7" name="Picture 6" descr="A logo for a company&#10;&#10;Description automatically generated">
            <a:extLst>
              <a:ext uri="{FF2B5EF4-FFF2-40B4-BE49-F238E27FC236}">
                <a16:creationId xmlns:a16="http://schemas.microsoft.com/office/drawing/2014/main" id="{A405E5BE-455C-3D2B-FBEA-EF81DA378BC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81"/>
          <a:stretch/>
        </p:blipFill>
        <p:spPr>
          <a:xfrm>
            <a:off x="6721131" y="5428952"/>
            <a:ext cx="1840397" cy="1052219"/>
          </a:xfrm>
          <a:prstGeom prst="rect">
            <a:avLst/>
          </a:prstGeom>
        </p:spPr>
      </p:pic>
      <p:pic>
        <p:nvPicPr>
          <p:cNvPr id="9" name="Picture 2" descr="A logo with dots and text&#10;&#10;AI-generated content may be incorrect.">
            <a:extLst>
              <a:ext uri="{FF2B5EF4-FFF2-40B4-BE49-F238E27FC236}">
                <a16:creationId xmlns:a16="http://schemas.microsoft.com/office/drawing/2014/main" id="{7CE4AA40-3959-30D7-57D5-A82FD161E8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7638" y="5389463"/>
            <a:ext cx="1127903" cy="1086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Porto Business School | Facebook">
            <a:extLst>
              <a:ext uri="{FF2B5EF4-FFF2-40B4-BE49-F238E27FC236}">
                <a16:creationId xmlns:a16="http://schemas.microsoft.com/office/drawing/2014/main" id="{C5FBAA2C-AE19-F7E6-D17C-0726B3B3F0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7012" y="5263773"/>
            <a:ext cx="1806742" cy="1142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 descr="A logo of a flower&#10;&#10;Description automatically generated">
            <a:extLst>
              <a:ext uri="{FF2B5EF4-FFF2-40B4-BE49-F238E27FC236}">
                <a16:creationId xmlns:a16="http://schemas.microsoft.com/office/drawing/2014/main" id="{B09CC377-D34B-EF21-2C6E-5A314788DC0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8933" y="5309136"/>
            <a:ext cx="1184293" cy="105221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40810A3-6321-151A-634D-18D9EBB801C3}"/>
              </a:ext>
            </a:extLst>
          </p:cNvPr>
          <p:cNvSpPr txBox="1"/>
          <p:nvPr/>
        </p:nvSpPr>
        <p:spPr>
          <a:xfrm>
            <a:off x="6265133" y="186328"/>
            <a:ext cx="519097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2026 Programme Journey –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00"/>
              </a:highligh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5539734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/>
          <p:nvPr/>
        </p:nvSpPr>
        <p:spPr>
          <a:xfrm>
            <a:off x="3882925" y="2394770"/>
            <a:ext cx="6761254" cy="1969897"/>
          </a:xfrm>
          <a:prstGeom prst="rect">
            <a:avLst/>
          </a:prstGeom>
          <a:gradFill flip="none" rotWithShape="1">
            <a:gsLst>
              <a:gs pos="0">
                <a:srgbClr val="33CCCC">
                  <a:tint val="66000"/>
                  <a:satMod val="160000"/>
                </a:srgbClr>
              </a:gs>
              <a:gs pos="50000">
                <a:srgbClr val="33CCCC">
                  <a:tint val="44500"/>
                  <a:satMod val="160000"/>
                </a:srgbClr>
              </a:gs>
              <a:gs pos="100000">
                <a:srgbClr val="33CCCC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</p:spPr>
        <p:txBody>
          <a:bodyPr spcFirstLastPara="1" wrap="square" lIns="121656" tIns="121656" rIns="121656" bIns="121656" anchor="ctr" anchorCtr="0">
            <a:noAutofit/>
          </a:bodyPr>
          <a:lstStyle/>
          <a:p>
            <a:pPr marL="0" marR="0" lvl="0" indent="0" algn="ctr" defTabSz="1938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5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A0898BA5-9535-4ECA-8852-D6CCFD6EC5DC}"/>
              </a:ext>
            </a:extLst>
          </p:cNvPr>
          <p:cNvSpPr/>
          <p:nvPr/>
        </p:nvSpPr>
        <p:spPr>
          <a:xfrm>
            <a:off x="0" y="-9261"/>
            <a:ext cx="12192000" cy="98739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COHORT 5 LEADERSHIP TEAM : AMBITION TO SCALE PROGRAMME (2027)</a:t>
            </a:r>
          </a:p>
        </p:txBody>
      </p:sp>
      <p:sp>
        <p:nvSpPr>
          <p:cNvPr id="21" name="Arrow: Pentagon 20">
            <a:extLst>
              <a:ext uri="{FF2B5EF4-FFF2-40B4-BE49-F238E27FC236}">
                <a16:creationId xmlns:a16="http://schemas.microsoft.com/office/drawing/2014/main" id="{A22A1171-8D19-46B8-9F6A-B5F4F6105A85}"/>
              </a:ext>
            </a:extLst>
          </p:cNvPr>
          <p:cNvSpPr/>
          <p:nvPr/>
        </p:nvSpPr>
        <p:spPr>
          <a:xfrm>
            <a:off x="621587" y="1351052"/>
            <a:ext cx="10936840" cy="256132"/>
          </a:xfrm>
          <a:prstGeom prst="homePlate">
            <a:avLst/>
          </a:prstGeom>
          <a:gradFill>
            <a:gsLst>
              <a:gs pos="51000">
                <a:srgbClr val="0090A1"/>
              </a:gs>
              <a:gs pos="0">
                <a:srgbClr val="1B5268"/>
              </a:gs>
              <a:gs pos="100000">
                <a:srgbClr val="00B8A5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Google Shape;56;p13"/>
          <p:cNvSpPr/>
          <p:nvPr/>
        </p:nvSpPr>
        <p:spPr>
          <a:xfrm>
            <a:off x="1883391" y="2395376"/>
            <a:ext cx="10170953" cy="2980070"/>
          </a:xfrm>
          <a:prstGeom prst="corner">
            <a:avLst>
              <a:gd name="adj1" fmla="val 46235"/>
              <a:gd name="adj2" fmla="val 67643"/>
            </a:avLst>
          </a:prstGeom>
          <a:solidFill>
            <a:srgbClr val="D2005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spcFirstLastPara="1" wrap="square" lIns="121656" tIns="121656" rIns="121656" bIns="121656" anchor="ctr" anchorCtr="0">
            <a:noAutofit/>
          </a:bodyPr>
          <a:lstStyle/>
          <a:p>
            <a:pPr marL="0" marR="0" lvl="0" indent="0" algn="ctr" defTabSz="1938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5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8" name="Google Shape;58;p13"/>
          <p:cNvCxnSpPr>
            <a:cxnSpLocks/>
          </p:cNvCxnSpPr>
          <p:nvPr/>
        </p:nvCxnSpPr>
        <p:spPr>
          <a:xfrm flipH="1">
            <a:off x="9406194" y="2054151"/>
            <a:ext cx="2363" cy="1815407"/>
          </a:xfrm>
          <a:prstGeom prst="straightConnector1">
            <a:avLst/>
          </a:prstGeom>
          <a:noFill/>
          <a:ln w="19050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4" name="Google Shape;64;p13"/>
          <p:cNvCxnSpPr>
            <a:cxnSpLocks/>
          </p:cNvCxnSpPr>
          <p:nvPr/>
        </p:nvCxnSpPr>
        <p:spPr>
          <a:xfrm>
            <a:off x="5187889" y="2144259"/>
            <a:ext cx="13" cy="1905912"/>
          </a:xfrm>
          <a:prstGeom prst="straightConnector1">
            <a:avLst/>
          </a:prstGeom>
          <a:noFill/>
          <a:ln w="19050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1" name="Google Shape;71;p13"/>
          <p:cNvSpPr/>
          <p:nvPr/>
        </p:nvSpPr>
        <p:spPr>
          <a:xfrm>
            <a:off x="15449" y="835744"/>
            <a:ext cx="1586899" cy="1350971"/>
          </a:xfrm>
          <a:prstGeom prst="roundRect">
            <a:avLst>
              <a:gd name="adj" fmla="val 16667"/>
            </a:avLst>
          </a:prstGeom>
          <a:solidFill>
            <a:srgbClr val="D20055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spcFirstLastPara="1" wrap="square" lIns="121656" tIns="121656" rIns="121656" bIns="121656" anchor="ctr" anchorCtr="0">
            <a:noAutofit/>
          </a:bodyPr>
          <a:lstStyle/>
          <a:p>
            <a:pPr marL="0" marR="0" lvl="0" indent="0" algn="ctr" defTabSz="1938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64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Programme Launch</a:t>
            </a:r>
          </a:p>
          <a:p>
            <a:pPr marL="0" marR="0" lvl="0" indent="0" algn="ctr" defTabSz="1938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64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Getting Connected </a:t>
            </a:r>
          </a:p>
          <a:p>
            <a:pPr marL="0" marR="0" lvl="0" indent="0" algn="ctr" defTabSz="1938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64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Future Leadership Guest Speaker</a:t>
            </a:r>
          </a:p>
          <a:p>
            <a:pPr marL="0" marR="0" lvl="0" indent="0" algn="ctr" defTabSz="1938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27th Jan 26</a:t>
            </a:r>
            <a:endParaRPr kumimoji="0" lang="en-GB" sz="105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"/>
              <a:ea typeface="Helvetica Neue"/>
              <a:cs typeface="Helvetica Neue"/>
            </a:endParaRPr>
          </a:p>
        </p:txBody>
      </p:sp>
      <p:pic>
        <p:nvPicPr>
          <p:cNvPr id="80" name="Google Shape;80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246611" y="2864416"/>
            <a:ext cx="367428" cy="364637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276767" y="3373933"/>
            <a:ext cx="367428" cy="364637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3"/>
          <p:cNvSpPr/>
          <p:nvPr/>
        </p:nvSpPr>
        <p:spPr>
          <a:xfrm>
            <a:off x="2096309" y="813087"/>
            <a:ext cx="1595337" cy="1357402"/>
          </a:xfrm>
          <a:prstGeom prst="roundRect">
            <a:avLst>
              <a:gd name="adj" fmla="val 16667"/>
            </a:avLst>
          </a:prstGeom>
          <a:solidFill>
            <a:srgbClr val="006666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spcFirstLastPara="1" wrap="square" lIns="121656" tIns="121656" rIns="121656" bIns="121656" anchor="ctr" anchorCtr="0">
            <a:noAutofit/>
          </a:bodyPr>
          <a:lstStyle/>
          <a:p>
            <a:pPr marL="0" marR="0" lvl="0" indent="0" algn="ctr" defTabSz="1938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64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MODULE 1</a:t>
            </a:r>
          </a:p>
          <a:p>
            <a:pPr marL="0" marR="0" lvl="0" indent="0" algn="ctr" defTabSz="1938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64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ctr" defTabSz="1938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2 Day Team **Residential**</a:t>
            </a:r>
          </a:p>
          <a:p>
            <a:pPr marL="0" marR="0" lvl="0" indent="0" algn="ctr" defTabSz="1938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ctr" defTabSz="1938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</a:rPr>
              <a:t>10th &amp; 11th March 2027</a:t>
            </a:r>
          </a:p>
        </p:txBody>
      </p:sp>
      <p:pic>
        <p:nvPicPr>
          <p:cNvPr id="85" name="Google Shape;85;p1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59493" y="781075"/>
            <a:ext cx="487475" cy="485675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3"/>
          <p:cNvSpPr/>
          <p:nvPr/>
        </p:nvSpPr>
        <p:spPr>
          <a:xfrm>
            <a:off x="6459680" y="838503"/>
            <a:ext cx="1571064" cy="1329837"/>
          </a:xfrm>
          <a:prstGeom prst="roundRect">
            <a:avLst>
              <a:gd name="adj" fmla="val 16667"/>
            </a:avLst>
          </a:prstGeom>
          <a:solidFill>
            <a:srgbClr val="006666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spcFirstLastPara="1" wrap="square" lIns="121656" tIns="121656" rIns="121656" bIns="121656" anchor="ctr" anchorCtr="0">
            <a:noAutofit/>
          </a:bodyPr>
          <a:lstStyle/>
          <a:p>
            <a:pPr marL="0" marR="0" lvl="0" indent="0" algn="ctr" defTabSz="1938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64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MODULE 3</a:t>
            </a:r>
          </a:p>
          <a:p>
            <a:pPr marL="0" marR="0" lvl="0" indent="0" algn="ctr" defTabSz="1938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64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ctr" defTabSz="1938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2 Day of Top Team Workshops (non residential)</a:t>
            </a:r>
            <a:endParaRPr kumimoji="0" lang="en-GB" sz="105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"/>
              <a:ea typeface="Helvetica Neue"/>
              <a:cs typeface="Helvetica Neue"/>
            </a:endParaRPr>
          </a:p>
          <a:p>
            <a:pPr marL="0" marR="0" lvl="0" indent="0" algn="ctr" defTabSz="1938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</a:rPr>
              <a:t>26th &amp; 27th May</a:t>
            </a:r>
          </a:p>
        </p:txBody>
      </p:sp>
      <p:sp>
        <p:nvSpPr>
          <p:cNvPr id="59" name="Google Shape;59;p13"/>
          <p:cNvSpPr/>
          <p:nvPr/>
        </p:nvSpPr>
        <p:spPr>
          <a:xfrm>
            <a:off x="8582830" y="845220"/>
            <a:ext cx="1571064" cy="1329838"/>
          </a:xfrm>
          <a:prstGeom prst="roundRect">
            <a:avLst>
              <a:gd name="adj" fmla="val 16667"/>
            </a:avLst>
          </a:prstGeom>
          <a:solidFill>
            <a:srgbClr val="006666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spcFirstLastPara="1" wrap="square" lIns="121656" tIns="121656" rIns="121656" bIns="121656" anchor="ctr" anchorCtr="0">
            <a:noAutofit/>
          </a:bodyPr>
          <a:lstStyle/>
          <a:p>
            <a:pPr marL="0" marR="0" lvl="0" indent="0" algn="ctr" defTabSz="1938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64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MODULE 4</a:t>
            </a:r>
          </a:p>
          <a:p>
            <a:pPr marL="0" marR="0" lvl="0" indent="0" algn="ctr" defTabSz="1938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64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ctr" defTabSz="1938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64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2 Day Team  **Residential**</a:t>
            </a:r>
          </a:p>
          <a:p>
            <a:pPr marL="0" marR="0" lvl="0" indent="0" algn="ctr" defTabSz="1938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</a:rPr>
              <a:t>23rd &amp; 24th September</a:t>
            </a:r>
          </a:p>
        </p:txBody>
      </p:sp>
      <p:sp>
        <p:nvSpPr>
          <p:cNvPr id="92" name="Google Shape;92;p13"/>
          <p:cNvSpPr/>
          <p:nvPr/>
        </p:nvSpPr>
        <p:spPr>
          <a:xfrm>
            <a:off x="626466" y="2274014"/>
            <a:ext cx="1380027" cy="12211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656" tIns="121656" rIns="121656" bIns="121656" anchor="t" anchorCtr="0">
            <a:noAutofit/>
          </a:bodyPr>
          <a:lstStyle/>
          <a:p>
            <a:pPr marL="0" marR="0" lvl="0" indent="0" algn="l" defTabSz="1938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64" b="1" i="0" u="none" strike="noStrike" kern="120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INPUTS</a:t>
            </a:r>
            <a:endParaRPr kumimoji="0" sz="1064" b="1" i="0" u="none" strike="noStrike" kern="1200" cap="none" spc="0" normalizeH="0" baseline="0" noProof="0" dirty="0">
              <a:ln>
                <a:noFill/>
              </a:ln>
              <a:solidFill>
                <a:srgbClr val="5B9BD5"/>
              </a:solidFill>
              <a:effectLst/>
              <a:uLnTx/>
              <a:uFillTx/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defTabSz="1938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64" b="0" i="0" u="none" strike="noStrike" kern="1200" cap="none" spc="0" normalizeH="0" baseline="0" noProof="0" dirty="0">
              <a:ln>
                <a:noFill/>
              </a:ln>
              <a:solidFill>
                <a:srgbClr val="5B9BD5"/>
              </a:solidFill>
              <a:effectLst/>
              <a:uLnTx/>
              <a:uFillTx/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defTabSz="1938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64" b="0" i="0" u="none" strike="noStrike" kern="120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Leadership Capability and MBTI Assessment</a:t>
            </a:r>
            <a:endParaRPr kumimoji="0" sz="1064" b="0" i="0" u="none" strike="noStrike" kern="1200" cap="none" spc="0" normalizeH="0" baseline="0" noProof="0" dirty="0">
              <a:ln>
                <a:noFill/>
              </a:ln>
              <a:solidFill>
                <a:srgbClr val="5B9BD5"/>
              </a:solidFill>
              <a:effectLst/>
              <a:uLnTx/>
              <a:uFillTx/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defTabSz="1938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64" b="0" i="0" u="none" strike="noStrike" kern="1200" cap="none" spc="0" normalizeH="0" baseline="0" noProof="0" dirty="0">
              <a:ln>
                <a:noFill/>
              </a:ln>
              <a:solidFill>
                <a:srgbClr val="5B9BD5"/>
              </a:solidFill>
              <a:effectLst/>
              <a:uLnTx/>
              <a:uFillTx/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defTabSz="1938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64" b="0" i="0" u="none" strike="noStrike" kern="120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Business Diagnostic</a:t>
            </a:r>
            <a:endParaRPr kumimoji="0" sz="1064" b="0" i="0" u="none" strike="noStrike" kern="1200" cap="none" spc="0" normalizeH="0" baseline="0" noProof="0" dirty="0">
              <a:ln>
                <a:noFill/>
              </a:ln>
              <a:solidFill>
                <a:srgbClr val="5B9BD5"/>
              </a:solidFill>
              <a:effectLst/>
              <a:uLnTx/>
              <a:uFillTx/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ctr" defTabSz="1938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64" b="0" i="0" u="none" strike="noStrike" kern="1200" cap="none" spc="0" normalizeH="0" baseline="0" noProof="0" dirty="0">
              <a:ln>
                <a:noFill/>
              </a:ln>
              <a:solidFill>
                <a:srgbClr val="5B9BD5"/>
              </a:solidFill>
              <a:effectLst/>
              <a:uLnTx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93" name="Google Shape;93;p1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99938" y="2389619"/>
            <a:ext cx="367428" cy="364637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3"/>
          <p:cNvSpPr/>
          <p:nvPr/>
        </p:nvSpPr>
        <p:spPr>
          <a:xfrm>
            <a:off x="7105" y="5534949"/>
            <a:ext cx="12192002" cy="399437"/>
          </a:xfrm>
          <a:prstGeom prst="homePlate">
            <a:avLst>
              <a:gd name="adj" fmla="val 33961"/>
            </a:avLst>
          </a:prstGeom>
          <a:solidFill>
            <a:srgbClr val="AC0046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spcFirstLastPara="1" wrap="square" lIns="121656" tIns="121656" rIns="121656" bIns="121656" anchor="t" anchorCtr="0">
            <a:noAutofit/>
          </a:bodyPr>
          <a:lstStyle/>
          <a:p>
            <a:pPr marL="0" marR="0" lvl="0" indent="0" algn="ctr" defTabSz="1938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PEER NETWORKING SETS : Session 1  - April , Session 2 - June, Session 3 – September</a:t>
            </a:r>
            <a:endParaRPr kumimoji="0" sz="10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96" name="Google Shape;96;p1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32247" y="5513991"/>
            <a:ext cx="490516" cy="429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13701" y="3054758"/>
            <a:ext cx="367428" cy="364637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3"/>
          <p:cNvSpPr/>
          <p:nvPr/>
        </p:nvSpPr>
        <p:spPr>
          <a:xfrm>
            <a:off x="10644178" y="2436148"/>
            <a:ext cx="1380027" cy="12211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656" tIns="121656" rIns="121656" bIns="121656" anchor="t" anchorCtr="0">
            <a:noAutofit/>
          </a:bodyPr>
          <a:lstStyle/>
          <a:p>
            <a:pPr marL="0" marR="0" lvl="0" indent="0" algn="l" defTabSz="1938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64" b="1" i="0" u="none" strike="noStrike" kern="120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OUTPUTS</a:t>
            </a:r>
            <a:endParaRPr kumimoji="0" sz="1064" b="1" i="0" u="none" strike="noStrike" kern="1200" cap="none" spc="0" normalizeH="0" baseline="0" noProof="0" dirty="0">
              <a:ln>
                <a:noFill/>
              </a:ln>
              <a:solidFill>
                <a:srgbClr val="5B9BD5"/>
              </a:solidFill>
              <a:effectLst/>
              <a:uLnTx/>
              <a:uFillTx/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defTabSz="1938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64" b="0" i="0" u="none" strike="noStrike" kern="1200" cap="none" spc="0" normalizeH="0" baseline="0" noProof="0" dirty="0">
              <a:ln>
                <a:noFill/>
              </a:ln>
              <a:solidFill>
                <a:srgbClr val="5B9BD5"/>
              </a:solidFill>
              <a:effectLst/>
              <a:uLnTx/>
              <a:uFillTx/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defTabSz="1938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64" b="0" i="0" u="none" strike="noStrike" kern="120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Leadership Reflective Journal</a:t>
            </a:r>
            <a:endParaRPr kumimoji="0" sz="1064" b="0" i="0" u="none" strike="noStrike" kern="1200" cap="none" spc="0" normalizeH="0" baseline="0" noProof="0" dirty="0">
              <a:ln>
                <a:noFill/>
              </a:ln>
              <a:solidFill>
                <a:srgbClr val="5B9BD5"/>
              </a:solidFill>
              <a:effectLst/>
              <a:uLnTx/>
              <a:uFillTx/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defTabSz="1938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64" b="0" i="0" u="none" strike="noStrike" kern="1200" cap="none" spc="0" normalizeH="0" baseline="0" noProof="0" dirty="0">
              <a:ln>
                <a:noFill/>
              </a:ln>
              <a:solidFill>
                <a:srgbClr val="5B9BD5"/>
              </a:solidFill>
              <a:effectLst/>
              <a:uLnTx/>
              <a:uFillTx/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defTabSz="1938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64" b="0" i="0" u="none" strike="noStrike" kern="120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Business Growth Plan</a:t>
            </a:r>
            <a:endParaRPr kumimoji="0" sz="1064" b="0" i="0" u="none" strike="noStrike" kern="1200" cap="none" spc="0" normalizeH="0" baseline="0" noProof="0" dirty="0">
              <a:ln>
                <a:noFill/>
              </a:ln>
              <a:solidFill>
                <a:srgbClr val="5B9BD5"/>
              </a:solidFill>
              <a:effectLst/>
              <a:uLnTx/>
              <a:uFillTx/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ctr" defTabSz="1938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64" b="0" i="0" u="none" strike="noStrike" kern="1200" cap="none" spc="0" normalizeH="0" baseline="0" noProof="0" dirty="0">
              <a:ln>
                <a:noFill/>
              </a:ln>
              <a:solidFill>
                <a:srgbClr val="5B9BD5"/>
              </a:solidFill>
              <a:effectLst/>
              <a:uLnTx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1" name="Google Shape;101;p13"/>
          <p:cNvSpPr/>
          <p:nvPr/>
        </p:nvSpPr>
        <p:spPr>
          <a:xfrm rot="16200000">
            <a:off x="5250268" y="3046342"/>
            <a:ext cx="1938505" cy="3197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656" tIns="121656" rIns="121656" bIns="121656" anchor="t" anchorCtr="0">
            <a:noAutofit/>
          </a:bodyPr>
          <a:lstStyle/>
          <a:p>
            <a:pPr marL="0" marR="0" lvl="0" indent="0" algn="ctr" defTabSz="1938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LEADERSHIP &amp; STRATEGY </a:t>
            </a:r>
          </a:p>
        </p:txBody>
      </p:sp>
      <p:sp>
        <p:nvSpPr>
          <p:cNvPr id="102" name="Google Shape;102;p13"/>
          <p:cNvSpPr txBox="1"/>
          <p:nvPr/>
        </p:nvSpPr>
        <p:spPr>
          <a:xfrm>
            <a:off x="4827712" y="5994859"/>
            <a:ext cx="2774696" cy="3712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656" tIns="121656" rIns="121656" bIns="121656" anchor="t" anchorCtr="0">
            <a:noAutofit/>
          </a:bodyPr>
          <a:lstStyle/>
          <a:p>
            <a:pPr marL="0" marR="0" lvl="0" indent="0" algn="l" defTabSz="1938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64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ONLINE LEARNING PLATFORM</a:t>
            </a:r>
            <a:endParaRPr kumimoji="0" sz="1064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9" name="Arrow: Pentagon 108">
            <a:extLst>
              <a:ext uri="{FF2B5EF4-FFF2-40B4-BE49-F238E27FC236}">
                <a16:creationId xmlns:a16="http://schemas.microsoft.com/office/drawing/2014/main" id="{0E907441-4B01-47F0-8ED6-2E25AE4DF430}"/>
              </a:ext>
            </a:extLst>
          </p:cNvPr>
          <p:cNvSpPr/>
          <p:nvPr/>
        </p:nvSpPr>
        <p:spPr>
          <a:xfrm>
            <a:off x="0" y="4876495"/>
            <a:ext cx="12206213" cy="611313"/>
          </a:xfrm>
          <a:prstGeom prst="homePlate">
            <a:avLst>
              <a:gd name="adj" fmla="val 26182"/>
            </a:avLst>
          </a:prstGeom>
          <a:solidFill>
            <a:schemeClr val="accent1">
              <a:lumMod val="50000"/>
            </a:schemeClr>
          </a:solidFill>
          <a:ln>
            <a:solidFill>
              <a:schemeClr val="accent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EXECUTIVE TEAM COACHING</a:t>
            </a:r>
          </a:p>
        </p:txBody>
      </p:sp>
      <p:pic>
        <p:nvPicPr>
          <p:cNvPr id="97" name="Google Shape;97;p1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91750" y="4917277"/>
            <a:ext cx="558628" cy="508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Picture 110">
            <a:extLst>
              <a:ext uri="{FF2B5EF4-FFF2-40B4-BE49-F238E27FC236}">
                <a16:creationId xmlns:a16="http://schemas.microsoft.com/office/drawing/2014/main" id="{EF4475C9-6654-4B2D-861F-22689919ABE6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51156" t="22065" r="34566" b="68148"/>
          <a:stretch/>
        </p:blipFill>
        <p:spPr>
          <a:xfrm>
            <a:off x="11276630" y="79732"/>
            <a:ext cx="941047" cy="62787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2" name="Google Shape;72;p13"/>
          <p:cNvSpPr/>
          <p:nvPr/>
        </p:nvSpPr>
        <p:spPr>
          <a:xfrm>
            <a:off x="10537946" y="848262"/>
            <a:ext cx="1569194" cy="1324822"/>
          </a:xfrm>
          <a:prstGeom prst="roundRect">
            <a:avLst>
              <a:gd name="adj" fmla="val 16667"/>
            </a:avLst>
          </a:prstGeom>
          <a:solidFill>
            <a:srgbClr val="D20055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spcFirstLastPara="1" wrap="square" lIns="121656" tIns="121656" rIns="121656" bIns="121656" anchor="ctr" anchorCtr="0">
            <a:noAutofit/>
          </a:bodyPr>
          <a:lstStyle/>
          <a:p>
            <a:pPr marL="0" marR="0" lvl="0" indent="0" algn="ctr" defTabSz="1938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64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Finale Growth Presentation Event</a:t>
            </a:r>
            <a:endParaRPr kumimoji="0" sz="1064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ctr" defTabSz="1938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64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ctr" defTabSz="1938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Wednesday 20th October (or Wed 3rd Nov) 2027</a:t>
            </a:r>
            <a:endParaRPr kumimoji="0" lang="en-GB" sz="105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"/>
              <a:ea typeface="Helvetica Neue"/>
              <a:cs typeface="Helvetica Neue"/>
            </a:endParaRPr>
          </a:p>
          <a:p>
            <a:pPr marL="0" marR="0" lvl="0" indent="0" algn="ctr" defTabSz="1938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Belfast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 kumimoji="0" sz="105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12" name="Google Shape;85;p13">
            <a:extLst>
              <a:ext uri="{FF2B5EF4-FFF2-40B4-BE49-F238E27FC236}">
                <a16:creationId xmlns:a16="http://schemas.microsoft.com/office/drawing/2014/main" id="{B2B73DEE-D03A-411D-AF99-3ABA8FBB3D3F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560199" y="781075"/>
            <a:ext cx="487475" cy="48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85;p13">
            <a:extLst>
              <a:ext uri="{FF2B5EF4-FFF2-40B4-BE49-F238E27FC236}">
                <a16:creationId xmlns:a16="http://schemas.microsoft.com/office/drawing/2014/main" id="{DB1D3470-0BF4-4802-AE82-163C210EBDC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711303" y="818311"/>
            <a:ext cx="487475" cy="48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85;p13">
            <a:extLst>
              <a:ext uri="{FF2B5EF4-FFF2-40B4-BE49-F238E27FC236}">
                <a16:creationId xmlns:a16="http://schemas.microsoft.com/office/drawing/2014/main" id="{C2C7E15D-17F4-408B-9ABD-28E5C6EE8B0E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805851" y="773796"/>
            <a:ext cx="487475" cy="485675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Arrow: Pentagon 115">
            <a:extLst>
              <a:ext uri="{FF2B5EF4-FFF2-40B4-BE49-F238E27FC236}">
                <a16:creationId xmlns:a16="http://schemas.microsoft.com/office/drawing/2014/main" id="{5FF58DB3-5C90-448B-929C-0837F2068E98}"/>
              </a:ext>
            </a:extLst>
          </p:cNvPr>
          <p:cNvSpPr/>
          <p:nvPr/>
        </p:nvSpPr>
        <p:spPr>
          <a:xfrm rot="5400000">
            <a:off x="1731604" y="3360904"/>
            <a:ext cx="2370269" cy="57571"/>
          </a:xfrm>
          <a:prstGeom prst="homePlate">
            <a:avLst/>
          </a:prstGeom>
          <a:gradFill>
            <a:gsLst>
              <a:gs pos="51000">
                <a:srgbClr val="0090A1"/>
              </a:gs>
              <a:gs pos="0">
                <a:srgbClr val="1B5268"/>
              </a:gs>
              <a:gs pos="100000">
                <a:srgbClr val="00B8A5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5" name="Google Shape;75;p13"/>
          <p:cNvSpPr/>
          <p:nvPr/>
        </p:nvSpPr>
        <p:spPr>
          <a:xfrm>
            <a:off x="2196964" y="2453058"/>
            <a:ext cx="1380027" cy="737449"/>
          </a:xfrm>
          <a:prstGeom prst="roundRect">
            <a:avLst>
              <a:gd name="adj" fmla="val 16667"/>
            </a:avLst>
          </a:prstGeom>
          <a:solidFill>
            <a:srgbClr val="2EBCA8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spcFirstLastPara="1" wrap="square" lIns="121656" tIns="121656" rIns="121656" bIns="121656" anchor="ctr" anchorCtr="0">
            <a:noAutofit/>
          </a:bodyPr>
          <a:lstStyle/>
          <a:p>
            <a:pPr marL="0" marR="0" lvl="0" indent="0" algn="ctr" defTabSz="1938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64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Strategy Diagnosis &amp; Growth Roadmap</a:t>
            </a:r>
            <a:endParaRPr kumimoji="0" sz="1064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5" name="Google Shape;65;p13"/>
          <p:cNvSpPr/>
          <p:nvPr/>
        </p:nvSpPr>
        <p:spPr>
          <a:xfrm>
            <a:off x="4279269" y="847314"/>
            <a:ext cx="1618961" cy="1309615"/>
          </a:xfrm>
          <a:prstGeom prst="roundRect">
            <a:avLst>
              <a:gd name="adj" fmla="val 16667"/>
            </a:avLst>
          </a:prstGeom>
          <a:solidFill>
            <a:srgbClr val="006666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spcFirstLastPara="1" wrap="square" lIns="121656" tIns="121656" rIns="121656" bIns="121656" anchor="ctr" anchorCtr="0">
            <a:noAutofit/>
          </a:bodyPr>
          <a:lstStyle/>
          <a:p>
            <a:pPr marL="0" marR="0" lvl="0" indent="0" algn="ctr" defTabSz="1938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64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MODULE 2</a:t>
            </a:r>
          </a:p>
          <a:p>
            <a:pPr marL="0" marR="0" lvl="0" indent="0" algn="ctr" defTabSz="1938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64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ctr" defTabSz="1938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3 Day International CEO Module  </a:t>
            </a: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Porto Business w/c 19th April 2027</a:t>
            </a:r>
          </a:p>
        </p:txBody>
      </p:sp>
      <p:sp>
        <p:nvSpPr>
          <p:cNvPr id="118" name="Arrow: Pentagon 117">
            <a:extLst>
              <a:ext uri="{FF2B5EF4-FFF2-40B4-BE49-F238E27FC236}">
                <a16:creationId xmlns:a16="http://schemas.microsoft.com/office/drawing/2014/main" id="{CE94CE7E-27AE-4372-982B-63D6DFC34C8D}"/>
              </a:ext>
            </a:extLst>
          </p:cNvPr>
          <p:cNvSpPr/>
          <p:nvPr/>
        </p:nvSpPr>
        <p:spPr>
          <a:xfrm rot="5400000">
            <a:off x="6216882" y="3268555"/>
            <a:ext cx="2064547" cy="45719"/>
          </a:xfrm>
          <a:prstGeom prst="homePlate">
            <a:avLst/>
          </a:prstGeom>
          <a:gradFill>
            <a:gsLst>
              <a:gs pos="51000">
                <a:srgbClr val="0090A1"/>
              </a:gs>
              <a:gs pos="0">
                <a:srgbClr val="1B5268"/>
              </a:gs>
              <a:gs pos="100000">
                <a:srgbClr val="00B8A5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6" name="Google Shape;76;p13"/>
          <p:cNvSpPr/>
          <p:nvPr/>
        </p:nvSpPr>
        <p:spPr>
          <a:xfrm>
            <a:off x="6582001" y="2420219"/>
            <a:ext cx="1380027" cy="711336"/>
          </a:xfrm>
          <a:prstGeom prst="roundRect">
            <a:avLst>
              <a:gd name="adj" fmla="val 16667"/>
            </a:avLst>
          </a:prstGeom>
          <a:solidFill>
            <a:srgbClr val="2EBCA8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spcFirstLastPara="1" wrap="square" lIns="121656" tIns="121656" rIns="121656" bIns="121656" anchor="ctr" anchorCtr="0">
            <a:noAutofit/>
          </a:bodyPr>
          <a:lstStyle/>
          <a:p>
            <a:pPr marL="0" marR="0" lvl="0" indent="0" algn="ctr" defTabSz="1938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64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Driving Innovation, AI and Value Creation </a:t>
            </a:r>
            <a:endParaRPr kumimoji="0" sz="1064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3" name="Google Shape;63;p13"/>
          <p:cNvSpPr/>
          <p:nvPr/>
        </p:nvSpPr>
        <p:spPr>
          <a:xfrm>
            <a:off x="6575013" y="4114000"/>
            <a:ext cx="1380027" cy="739409"/>
          </a:xfrm>
          <a:prstGeom prst="roundRect">
            <a:avLst>
              <a:gd name="adj" fmla="val 16667"/>
            </a:avLst>
          </a:prstGeom>
          <a:solidFill>
            <a:srgbClr val="2EBCA8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spcFirstLastPara="1" wrap="square" lIns="121656" tIns="121656" rIns="121656" bIns="121656" anchor="ctr" anchorCtr="0">
            <a:noAutofit/>
          </a:bodyPr>
          <a:lstStyle/>
          <a:p>
            <a:pPr marL="0" marR="0" lvl="0" indent="0" algn="ctr" defTabSz="1938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64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International Growth Insights</a:t>
            </a:r>
          </a:p>
          <a:p>
            <a:pPr marL="0" marR="0" lvl="0" indent="0" algn="ctr" defTabSz="1938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64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CEO Panel </a:t>
            </a:r>
            <a:endParaRPr kumimoji="0" sz="1064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13" name="Google Shape;85;p13">
            <a:extLst>
              <a:ext uri="{FF2B5EF4-FFF2-40B4-BE49-F238E27FC236}">
                <a16:creationId xmlns:a16="http://schemas.microsoft.com/office/drawing/2014/main" id="{A2A62652-85CD-4137-AC66-9D41524BA12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27585" y="791445"/>
            <a:ext cx="487475" cy="485675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Arrow: Pentagon 118">
            <a:extLst>
              <a:ext uri="{FF2B5EF4-FFF2-40B4-BE49-F238E27FC236}">
                <a16:creationId xmlns:a16="http://schemas.microsoft.com/office/drawing/2014/main" id="{1964FC67-EE9B-4515-81BC-E3384CE3BC7F}"/>
              </a:ext>
            </a:extLst>
          </p:cNvPr>
          <p:cNvSpPr/>
          <p:nvPr/>
        </p:nvSpPr>
        <p:spPr>
          <a:xfrm rot="5400000">
            <a:off x="8319108" y="3335037"/>
            <a:ext cx="2148033" cy="45719"/>
          </a:xfrm>
          <a:prstGeom prst="homePlate">
            <a:avLst/>
          </a:prstGeom>
          <a:gradFill>
            <a:gsLst>
              <a:gs pos="51000">
                <a:srgbClr val="0090A1"/>
              </a:gs>
              <a:gs pos="0">
                <a:srgbClr val="1B5268"/>
              </a:gs>
              <a:gs pos="100000">
                <a:srgbClr val="00B8A5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7" name="Google Shape;77;p13"/>
          <p:cNvSpPr/>
          <p:nvPr/>
        </p:nvSpPr>
        <p:spPr>
          <a:xfrm>
            <a:off x="8716180" y="2403761"/>
            <a:ext cx="1380027" cy="774917"/>
          </a:xfrm>
          <a:prstGeom prst="roundRect">
            <a:avLst>
              <a:gd name="adj" fmla="val 16667"/>
            </a:avLst>
          </a:prstGeom>
          <a:solidFill>
            <a:srgbClr val="2EBCA8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spcFirstLastPara="1" wrap="square" lIns="121656" tIns="121656" rIns="121656" bIns="121656" anchor="ctr" anchorCtr="0">
            <a:noAutofit/>
          </a:bodyPr>
          <a:lstStyle/>
          <a:p>
            <a:pPr marL="0" marR="0" lvl="0" indent="0" algn="ctr" defTabSz="1938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64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Transformation &amp; Scaling</a:t>
            </a:r>
            <a:endParaRPr kumimoji="0" sz="1064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0" name="Google Shape;60;p13"/>
          <p:cNvSpPr/>
          <p:nvPr/>
        </p:nvSpPr>
        <p:spPr>
          <a:xfrm>
            <a:off x="8753357" y="4129573"/>
            <a:ext cx="1380027" cy="739409"/>
          </a:xfrm>
          <a:prstGeom prst="roundRect">
            <a:avLst>
              <a:gd name="adj" fmla="val 16667"/>
            </a:avLst>
          </a:prstGeom>
          <a:solidFill>
            <a:srgbClr val="2EBCA8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spcFirstLastPara="1" wrap="square" lIns="121656" tIns="121656" rIns="121656" bIns="121656" anchor="ctr" anchorCtr="0">
            <a:noAutofit/>
          </a:bodyPr>
          <a:lstStyle/>
          <a:p>
            <a:pPr marL="0" marR="0" lvl="0" indent="0" algn="ctr" defTabSz="1938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64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Growth Strategy Execution &amp; KPI’s</a:t>
            </a:r>
            <a:endParaRPr kumimoji="0" lang="en-US" sz="1064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00" name="Google Shape;100;p13"/>
          <p:cNvSpPr/>
          <p:nvPr/>
        </p:nvSpPr>
        <p:spPr>
          <a:xfrm rot="16200000">
            <a:off x="3163075" y="3096181"/>
            <a:ext cx="1704598" cy="3197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656" tIns="121656" rIns="121656" bIns="121656" anchor="t" anchorCtr="0">
            <a:noAutofit/>
          </a:bodyPr>
          <a:lstStyle/>
          <a:p>
            <a:pPr marL="0" marR="0" lvl="0" indent="0" algn="ctr" defTabSz="1938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PEOPLE &amp; CULTURE</a:t>
            </a:r>
            <a:endParaRPr kumimoji="0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2" name="Google Shape;100;p13">
            <a:extLst>
              <a:ext uri="{FF2B5EF4-FFF2-40B4-BE49-F238E27FC236}">
                <a16:creationId xmlns:a16="http://schemas.microsoft.com/office/drawing/2014/main" id="{83D998CB-B63F-4877-83DF-EB1AD81AFFA2}"/>
              </a:ext>
            </a:extLst>
          </p:cNvPr>
          <p:cNvSpPr/>
          <p:nvPr/>
        </p:nvSpPr>
        <p:spPr>
          <a:xfrm rot="16200000">
            <a:off x="6838555" y="3069746"/>
            <a:ext cx="3010176" cy="3197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656" tIns="121656" rIns="121656" bIns="121656" anchor="t" anchorCtr="0">
            <a:noAutofit/>
          </a:bodyPr>
          <a:lstStyle/>
          <a:p>
            <a:pPr marL="0" marR="0" lvl="0" indent="0" algn="ctr" defTabSz="1938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BUSINESS GROWTH </a:t>
            </a:r>
          </a:p>
          <a:p>
            <a:pPr marL="0" marR="0" lvl="0" indent="0" algn="ctr" defTabSz="1938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&amp; SCALING</a:t>
            </a:r>
            <a:endParaRPr kumimoji="0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" name="Google Shape;63;p13">
            <a:extLst>
              <a:ext uri="{FF2B5EF4-FFF2-40B4-BE49-F238E27FC236}">
                <a16:creationId xmlns:a16="http://schemas.microsoft.com/office/drawing/2014/main" id="{F01A6DA7-619C-6647-E1C9-764FAEEF041D}"/>
              </a:ext>
            </a:extLst>
          </p:cNvPr>
          <p:cNvSpPr/>
          <p:nvPr/>
        </p:nvSpPr>
        <p:spPr>
          <a:xfrm>
            <a:off x="6572608" y="3234004"/>
            <a:ext cx="1380027" cy="739409"/>
          </a:xfrm>
          <a:prstGeom prst="roundRect">
            <a:avLst>
              <a:gd name="adj" fmla="val 16667"/>
            </a:avLst>
          </a:prstGeom>
          <a:solidFill>
            <a:srgbClr val="2EBCA8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spcFirstLastPara="1" wrap="square" lIns="121656" tIns="121656" rIns="121656" bIns="121656" anchor="ctr" anchorCtr="0">
            <a:noAutofit/>
          </a:bodyPr>
          <a:lstStyle/>
          <a:p>
            <a:pPr marL="0" marR="0" lvl="0" indent="0" algn="ctr" defTabSz="1938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64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Peer Learning Sets</a:t>
            </a:r>
            <a:endParaRPr kumimoji="0" sz="1064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" name="Arrow: Pentagon 4">
            <a:extLst>
              <a:ext uri="{FF2B5EF4-FFF2-40B4-BE49-F238E27FC236}">
                <a16:creationId xmlns:a16="http://schemas.microsoft.com/office/drawing/2014/main" id="{902C3B03-2320-F249-01BF-2658DDB96AEC}"/>
              </a:ext>
            </a:extLst>
          </p:cNvPr>
          <p:cNvSpPr/>
          <p:nvPr/>
        </p:nvSpPr>
        <p:spPr>
          <a:xfrm rot="5400000">
            <a:off x="3906960" y="3498315"/>
            <a:ext cx="2558868" cy="52699"/>
          </a:xfrm>
          <a:prstGeom prst="homePlate">
            <a:avLst/>
          </a:prstGeom>
          <a:gradFill>
            <a:gsLst>
              <a:gs pos="51000">
                <a:srgbClr val="0090A1"/>
              </a:gs>
              <a:gs pos="0">
                <a:srgbClr val="1B5268"/>
              </a:gs>
              <a:gs pos="100000">
                <a:srgbClr val="00B8A5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3" name="Google Shape;73;p13"/>
          <p:cNvSpPr/>
          <p:nvPr/>
        </p:nvSpPr>
        <p:spPr>
          <a:xfrm>
            <a:off x="4428639" y="2418780"/>
            <a:ext cx="1393052" cy="737449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spcFirstLastPara="1" wrap="square" lIns="121656" tIns="121656" rIns="121656" bIns="121656" anchor="ctr" anchorCtr="0">
            <a:noAutofit/>
          </a:bodyPr>
          <a:lstStyle/>
          <a:p>
            <a:pPr marL="0" marR="0" lvl="0" indent="0" algn="ctr" defTabSz="1938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64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+mn-ea"/>
                <a:cs typeface="+mn-cs"/>
                <a:sym typeface="Helvetica Neue"/>
              </a:rPr>
              <a:t>Visionary Leadership &amp; Purpose</a:t>
            </a:r>
            <a:endParaRPr kumimoji="0" lang="en-US" sz="2395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4" name="Google Shape;74;p13"/>
          <p:cNvSpPr/>
          <p:nvPr/>
        </p:nvSpPr>
        <p:spPr>
          <a:xfrm>
            <a:off x="4403977" y="4114000"/>
            <a:ext cx="1393196" cy="733784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spcFirstLastPara="1" wrap="square" lIns="121656" tIns="121656" rIns="121656" bIns="121656" anchor="ctr" anchorCtr="0">
            <a:noAutofit/>
          </a:bodyPr>
          <a:lstStyle/>
          <a:p>
            <a:pPr marL="0" marR="0" lvl="0" indent="0" algn="ctr" defTabSz="1938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64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Assessing International Opportunities  &amp; Culture</a:t>
            </a:r>
            <a:endParaRPr kumimoji="0" lang="en-GB" sz="1064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69" name="Google Shape;69;p13"/>
          <p:cNvSpPr/>
          <p:nvPr/>
        </p:nvSpPr>
        <p:spPr>
          <a:xfrm>
            <a:off x="4421739" y="3237076"/>
            <a:ext cx="1380027" cy="775924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spcFirstLastPara="1" wrap="square" lIns="121656" tIns="121656" rIns="121656" bIns="121656" anchor="ctr" anchorCtr="0">
            <a:noAutofit/>
          </a:bodyPr>
          <a:lstStyle/>
          <a:p>
            <a:pPr marL="0" marR="0" lvl="0" indent="0" algn="ctr" defTabSz="1938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64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Leading Strategy &amp; Innovation</a:t>
            </a:r>
            <a:endParaRPr kumimoji="0" sz="1064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" name="Google Shape;60;p13">
            <a:extLst>
              <a:ext uri="{FF2B5EF4-FFF2-40B4-BE49-F238E27FC236}">
                <a16:creationId xmlns:a16="http://schemas.microsoft.com/office/drawing/2014/main" id="{6CE6A726-D49E-C908-2E32-ADC5CA0DC828}"/>
              </a:ext>
            </a:extLst>
          </p:cNvPr>
          <p:cNvSpPr/>
          <p:nvPr/>
        </p:nvSpPr>
        <p:spPr>
          <a:xfrm>
            <a:off x="8731186" y="3297900"/>
            <a:ext cx="1380027" cy="675513"/>
          </a:xfrm>
          <a:prstGeom prst="roundRect">
            <a:avLst>
              <a:gd name="adj" fmla="val 16667"/>
            </a:avLst>
          </a:prstGeom>
          <a:solidFill>
            <a:srgbClr val="2EBCA8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spcFirstLastPara="1" wrap="square" lIns="121656" tIns="121656" rIns="121656" bIns="121656" anchor="ctr" anchorCtr="0">
            <a:noAutofit/>
          </a:bodyPr>
          <a:lstStyle/>
          <a:p>
            <a:pPr marL="0" marR="0" lvl="0" indent="0" algn="ctr" defTabSz="1938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64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Leading Change and Thriving Leadership</a:t>
            </a:r>
            <a:endParaRPr kumimoji="0" lang="en-US" sz="1064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55" name="Google Shape;55;p13"/>
          <p:cNvSpPr/>
          <p:nvPr/>
        </p:nvSpPr>
        <p:spPr>
          <a:xfrm>
            <a:off x="15449" y="2026603"/>
            <a:ext cx="12206214" cy="328899"/>
          </a:xfrm>
          <a:prstGeom prst="homePlate">
            <a:avLst/>
          </a:prstGeom>
          <a:solidFill>
            <a:srgbClr val="00999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spcFirstLastPara="1" wrap="square" lIns="121656" tIns="121656" rIns="121656" bIns="121656" anchor="ctr" anchorCtr="0">
            <a:noAutofit/>
          </a:bodyPr>
          <a:lstStyle/>
          <a:p>
            <a:pPr marL="0" marR="0" lvl="0" indent="0" algn="ctr" defTabSz="1938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10 months programme journey</a:t>
            </a:r>
            <a:endParaRPr kumimoji="0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" name="Google Shape;73;p13">
            <a:extLst>
              <a:ext uri="{FF2B5EF4-FFF2-40B4-BE49-F238E27FC236}">
                <a16:creationId xmlns:a16="http://schemas.microsoft.com/office/drawing/2014/main" id="{716E5A66-8B8D-97D1-F9FD-6D2235F849FD}"/>
              </a:ext>
            </a:extLst>
          </p:cNvPr>
          <p:cNvSpPr/>
          <p:nvPr/>
        </p:nvSpPr>
        <p:spPr>
          <a:xfrm>
            <a:off x="10496034" y="4032922"/>
            <a:ext cx="1474919" cy="831306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spcFirstLastPara="1" wrap="square" lIns="121656" tIns="121656" rIns="121656" bIns="121656" anchor="ctr" anchorCtr="0">
            <a:noAutofit/>
          </a:bodyPr>
          <a:lstStyle/>
          <a:p>
            <a:pPr marL="0" marR="0" lvl="0" indent="0" algn="ctr" defTabSz="1938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+mn-ea"/>
                <a:cs typeface="+mn-cs"/>
                <a:sym typeface="Helvetica Neue"/>
              </a:rPr>
              <a:t>Optional Extra. </a:t>
            </a:r>
            <a:r>
              <a:rPr kumimoji="0" lang="en-GB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+mn-ea"/>
                <a:cs typeface="+mn-cs"/>
                <a:sym typeface="Helvetica Neue"/>
              </a:rPr>
              <a:t>Masterclasses – Talent, Innovation, Engagement, Skills, Operational Excellence, Supply Chain, Clusters</a:t>
            </a:r>
            <a:endParaRPr kumimoji="0" lang="en-US" sz="7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 descr="A logo for a company&#10;&#10;Description automatically generated">
            <a:extLst>
              <a:ext uri="{FF2B5EF4-FFF2-40B4-BE49-F238E27FC236}">
                <a16:creationId xmlns:a16="http://schemas.microsoft.com/office/drawing/2014/main" id="{D90C891B-A6AA-4CB8-B75B-6588F9CD3B4F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1" t="17057" r="6227" b="19661"/>
          <a:stretch>
            <a:fillRect/>
          </a:stretch>
        </p:blipFill>
        <p:spPr>
          <a:xfrm>
            <a:off x="9498668" y="6377954"/>
            <a:ext cx="822749" cy="491993"/>
          </a:xfrm>
          <a:prstGeom prst="rect">
            <a:avLst/>
          </a:prstGeom>
        </p:spPr>
      </p:pic>
      <p:pic>
        <p:nvPicPr>
          <p:cNvPr id="6" name="Picture 5" descr="A logo with blue green and yellow dots&#10;&#10;Description automatically generated">
            <a:extLst>
              <a:ext uri="{FF2B5EF4-FFF2-40B4-BE49-F238E27FC236}">
                <a16:creationId xmlns:a16="http://schemas.microsoft.com/office/drawing/2014/main" id="{D508D3F9-B110-4461-8C8C-35C545A3CE1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421865" y="6354003"/>
            <a:ext cx="568230" cy="491993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CC076BD1-6164-4C25-9233-37A6FE39A9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4312" y="6297244"/>
            <a:ext cx="568230" cy="535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7" name="Google Shape;95;p13">
            <a:extLst>
              <a:ext uri="{FF2B5EF4-FFF2-40B4-BE49-F238E27FC236}">
                <a16:creationId xmlns:a16="http://schemas.microsoft.com/office/drawing/2014/main" id="{308586E1-7CB7-4083-A528-9054958765C0}"/>
              </a:ext>
            </a:extLst>
          </p:cNvPr>
          <p:cNvSpPr/>
          <p:nvPr/>
        </p:nvSpPr>
        <p:spPr>
          <a:xfrm>
            <a:off x="15449" y="5990302"/>
            <a:ext cx="12202228" cy="387652"/>
          </a:xfrm>
          <a:prstGeom prst="homePlate">
            <a:avLst>
              <a:gd name="adj" fmla="val 48179"/>
            </a:avLst>
          </a:prstGeom>
          <a:solidFill>
            <a:srgbClr val="FFC000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spcFirstLastPara="1" wrap="square" lIns="121656" tIns="121656" rIns="121656" bIns="121656" anchor="t" anchorCtr="0">
            <a:noAutofit/>
          </a:bodyPr>
          <a:lstStyle/>
          <a:p>
            <a:pPr marL="0" marR="0" lvl="0" indent="0" algn="ctr" defTabSz="1938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Online Learning Portal</a:t>
            </a:r>
            <a:endParaRPr kumimoji="0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03" name="Google Shape;103;p13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462919" y="6016484"/>
            <a:ext cx="429171" cy="42917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66;p13">
            <a:extLst>
              <a:ext uri="{FF2B5EF4-FFF2-40B4-BE49-F238E27FC236}">
                <a16:creationId xmlns:a16="http://schemas.microsoft.com/office/drawing/2014/main" id="{E84C13A2-E7ED-0B82-2C76-5FCD5EA9AEEA}"/>
              </a:ext>
            </a:extLst>
          </p:cNvPr>
          <p:cNvSpPr/>
          <p:nvPr/>
        </p:nvSpPr>
        <p:spPr>
          <a:xfrm>
            <a:off x="2218171" y="3262903"/>
            <a:ext cx="1380027" cy="782750"/>
          </a:xfrm>
          <a:prstGeom prst="roundRect">
            <a:avLst>
              <a:gd name="adj" fmla="val 16667"/>
            </a:avLst>
          </a:prstGeom>
          <a:solidFill>
            <a:srgbClr val="2EBCA8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spcFirstLastPara="1" wrap="square" lIns="121656" tIns="121656" rIns="121656" bIns="121656" anchor="ctr" anchorCtr="0">
            <a:noAutofit/>
          </a:bodyPr>
          <a:lstStyle/>
          <a:p>
            <a:pPr marL="0" marR="0" lvl="0" indent="0" algn="ctr" defTabSz="1938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64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Strategic Leadership  &amp; Engagement</a:t>
            </a:r>
            <a:endParaRPr kumimoji="0" sz="1064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" name="Google Shape;75;p13">
            <a:extLst>
              <a:ext uri="{FF2B5EF4-FFF2-40B4-BE49-F238E27FC236}">
                <a16:creationId xmlns:a16="http://schemas.microsoft.com/office/drawing/2014/main" id="{28F23987-1B31-B103-F81D-7FC01F7CBA73}"/>
              </a:ext>
            </a:extLst>
          </p:cNvPr>
          <p:cNvSpPr/>
          <p:nvPr/>
        </p:nvSpPr>
        <p:spPr>
          <a:xfrm>
            <a:off x="2239123" y="4123603"/>
            <a:ext cx="1380027" cy="737449"/>
          </a:xfrm>
          <a:prstGeom prst="roundRect">
            <a:avLst>
              <a:gd name="adj" fmla="val 16667"/>
            </a:avLst>
          </a:prstGeom>
          <a:solidFill>
            <a:srgbClr val="2EBCA8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spcFirstLastPara="1" wrap="square" lIns="121656" tIns="121656" rIns="121656" bIns="121656" anchor="ctr" anchorCtr="0">
            <a:noAutofit/>
          </a:bodyPr>
          <a:lstStyle/>
          <a:p>
            <a:pPr marL="0" marR="0" lvl="0" indent="0" algn="ctr" defTabSz="1938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64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Leadership Communication, Top Team Development</a:t>
            </a:r>
            <a:endParaRPr kumimoji="0" sz="1064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No alternative text description for this image">
            <a:extLst>
              <a:ext uri="{FF2B5EF4-FFF2-40B4-BE49-F238E27FC236}">
                <a16:creationId xmlns:a16="http://schemas.microsoft.com/office/drawing/2014/main" id="{D9022B65-F0B3-E2B0-2D6F-F609845C28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9803" y="1000970"/>
            <a:ext cx="4667783" cy="3193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No alternative text description for this image">
            <a:extLst>
              <a:ext uri="{FF2B5EF4-FFF2-40B4-BE49-F238E27FC236}">
                <a16:creationId xmlns:a16="http://schemas.microsoft.com/office/drawing/2014/main" id="{FEC12FB7-EDB2-69E5-AF2B-E50563B02A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9803" y="3972584"/>
            <a:ext cx="4712197" cy="2957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5DC2FD0A-C95F-B281-0DBF-98557855A13F}"/>
              </a:ext>
            </a:extLst>
          </p:cNvPr>
          <p:cNvGrpSpPr/>
          <p:nvPr/>
        </p:nvGrpSpPr>
        <p:grpSpPr>
          <a:xfrm>
            <a:off x="4392603" y="0"/>
            <a:ext cx="2991180" cy="6858000"/>
            <a:chOff x="130392" y="1069291"/>
            <a:chExt cx="2024915" cy="5410283"/>
          </a:xfrm>
        </p:grpSpPr>
        <p:pic>
          <p:nvPicPr>
            <p:cNvPr id="1026" name="Picture 2" descr="Porto Business School is one of the 50 ...">
              <a:extLst>
                <a:ext uri="{FF2B5EF4-FFF2-40B4-BE49-F238E27FC236}">
                  <a16:creationId xmlns:a16="http://schemas.microsoft.com/office/drawing/2014/main" id="{A5844DEC-26A3-4F5A-BCC3-988CDCC8A86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0392" y="2386481"/>
              <a:ext cx="1978816" cy="14182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0" name="Picture 6" descr="Porto Business School | Facebook">
              <a:extLst>
                <a:ext uri="{FF2B5EF4-FFF2-40B4-BE49-F238E27FC236}">
                  <a16:creationId xmlns:a16="http://schemas.microsoft.com/office/drawing/2014/main" id="{E5562143-5F90-4A86-84F5-925226E1B8B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0878" y="1069291"/>
              <a:ext cx="1968329" cy="13452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2" name="Picture 8" descr="Porto City Guide - Tourist Journey">
              <a:extLst>
                <a:ext uri="{FF2B5EF4-FFF2-40B4-BE49-F238E27FC236}">
                  <a16:creationId xmlns:a16="http://schemas.microsoft.com/office/drawing/2014/main" id="{ABAD221C-8062-4616-846B-96F6EB27BC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0878" y="5205159"/>
              <a:ext cx="2014429" cy="12744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104" name="Picture 8" descr="No alternative text description for this image">
            <a:extLst>
              <a:ext uri="{FF2B5EF4-FFF2-40B4-BE49-F238E27FC236}">
                <a16:creationId xmlns:a16="http://schemas.microsoft.com/office/drawing/2014/main" id="{70DA51B2-24D0-DBE0-C3DD-3F99149345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443"/>
          <a:stretch>
            <a:fillRect/>
          </a:stretch>
        </p:blipFill>
        <p:spPr bwMode="auto">
          <a:xfrm>
            <a:off x="-28214" y="4116899"/>
            <a:ext cx="4436308" cy="2731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No alternative text description for this image">
            <a:extLst>
              <a:ext uri="{FF2B5EF4-FFF2-40B4-BE49-F238E27FC236}">
                <a16:creationId xmlns:a16="http://schemas.microsoft.com/office/drawing/2014/main" id="{7230A8CC-71C3-3D66-685B-81C6CBE92C4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592" b="67172"/>
          <a:stretch>
            <a:fillRect/>
          </a:stretch>
        </p:blipFill>
        <p:spPr bwMode="auto">
          <a:xfrm>
            <a:off x="2204658" y="1874931"/>
            <a:ext cx="2285037" cy="2731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No alternative text description for this image">
            <a:extLst>
              <a:ext uri="{FF2B5EF4-FFF2-40B4-BE49-F238E27FC236}">
                <a16:creationId xmlns:a16="http://schemas.microsoft.com/office/drawing/2014/main" id="{A38420FF-F3A8-0B91-3F3D-E215DCC3DF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893" b="67172"/>
          <a:stretch>
            <a:fillRect/>
          </a:stretch>
        </p:blipFill>
        <p:spPr bwMode="auto">
          <a:xfrm>
            <a:off x="-60404" y="1818994"/>
            <a:ext cx="2527720" cy="2787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No alternative text description for this image">
            <a:extLst>
              <a:ext uri="{FF2B5EF4-FFF2-40B4-BE49-F238E27FC236}">
                <a16:creationId xmlns:a16="http://schemas.microsoft.com/office/drawing/2014/main" id="{E530BEFE-79F6-4C5B-89CB-37C2BB5BA6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9803" y="-23243"/>
            <a:ext cx="4712197" cy="1751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A person pointing at a graph&#10;&#10;AI-generated content may be incorrect.">
            <a:extLst>
              <a:ext uri="{FF2B5EF4-FFF2-40B4-BE49-F238E27FC236}">
                <a16:creationId xmlns:a16="http://schemas.microsoft.com/office/drawing/2014/main" id="{66B39F92-7D20-F051-2DFD-AFC32AECF9D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14"/>
          <a:stretch>
            <a:fillRect/>
          </a:stretch>
        </p:blipFill>
        <p:spPr>
          <a:xfrm>
            <a:off x="6692" y="0"/>
            <a:ext cx="4356987" cy="2093673"/>
          </a:xfrm>
          <a:prstGeom prst="rect">
            <a:avLst/>
          </a:prstGeom>
        </p:spPr>
      </p:pic>
      <p:pic>
        <p:nvPicPr>
          <p:cNvPr id="5" name="Picture 2" descr="In Executive Digest | Eu Professora me ...">
            <a:extLst>
              <a:ext uri="{FF2B5EF4-FFF2-40B4-BE49-F238E27FC236}">
                <a16:creationId xmlns:a16="http://schemas.microsoft.com/office/drawing/2014/main" id="{C07F3583-0853-07D2-D6C3-3F0C7241CCD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64" r="20663"/>
          <a:stretch/>
        </p:blipFill>
        <p:spPr bwMode="auto">
          <a:xfrm>
            <a:off x="4489695" y="3467355"/>
            <a:ext cx="1442188" cy="1755233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Executive Master International Business">
            <a:extLst>
              <a:ext uri="{FF2B5EF4-FFF2-40B4-BE49-F238E27FC236}">
                <a16:creationId xmlns:a16="http://schemas.microsoft.com/office/drawing/2014/main" id="{11B48C7E-BA1D-2641-CE0D-2A63B2146D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242"/>
          <a:stretch/>
        </p:blipFill>
        <p:spPr bwMode="auto">
          <a:xfrm>
            <a:off x="5931883" y="3464675"/>
            <a:ext cx="1397059" cy="1757913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2184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A40D0A-9B70-A054-069B-52A3931E2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7F7618-FE9D-5A4E-9DD6-CD9DBF664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9439" y="286604"/>
            <a:ext cx="8295967" cy="1033378"/>
          </a:xfrm>
        </p:spPr>
        <p:txBody>
          <a:bodyPr>
            <a:normAutofit fontScale="90000"/>
          </a:bodyPr>
          <a:lstStyle/>
          <a:p>
            <a:r>
              <a:rPr lang="en-GB" sz="3600" b="1" dirty="0"/>
              <a:t>International Sales Leadership Programme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9CCBDC-1FAE-C4CC-84A3-2D31C8FD10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56364" y="1611284"/>
            <a:ext cx="6982645" cy="4023360"/>
          </a:xfrm>
          <a:solidFill>
            <a:schemeClr val="bg1"/>
          </a:solidFill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GB" dirty="0"/>
              <a:t>For Sales or Commercial Directors of £5M+ Companies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dirty="0"/>
              <a:t>Wanting to develop strategic leadership capability and drive international sales growth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Blended 10mth Programme - Combining Peer Workshops, Specialist Mentoring,  Leadership Coaching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ISP Endorsed</a:t>
            </a:r>
          </a:p>
          <a:p>
            <a:pPr>
              <a:buFont typeface="Wingdings" panose="05000000000000000000" pitchFamily="2" charset="2"/>
              <a:buChar char="Ø"/>
            </a:pPr>
            <a:endParaRPr lang="en-GB" dirty="0"/>
          </a:p>
        </p:txBody>
      </p:sp>
      <p:pic>
        <p:nvPicPr>
          <p:cNvPr id="4" name="Picture 3" descr="A screenshot of a computer&#10;&#10;AI-generated content may be incorrect.">
            <a:extLst>
              <a:ext uri="{FF2B5EF4-FFF2-40B4-BE49-F238E27FC236}">
                <a16:creationId xmlns:a16="http://schemas.microsoft.com/office/drawing/2014/main" id="{C68CC854-0A3B-A7A1-3DF0-9988F61963D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1351" t="14292" r="36696" b="18406"/>
          <a:stretch/>
        </p:blipFill>
        <p:spPr>
          <a:xfrm>
            <a:off x="507076" y="738335"/>
            <a:ext cx="3482363" cy="523798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1197989-41E9-AD6A-F154-DB22F7CDF4C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978" t="26163" r="18785" b="55221"/>
          <a:stretch/>
        </p:blipFill>
        <p:spPr>
          <a:xfrm>
            <a:off x="9611956" y="5275178"/>
            <a:ext cx="2580044" cy="1546800"/>
          </a:xfrm>
          <a:prstGeom prst="rect">
            <a:avLst/>
          </a:prstGeom>
        </p:spPr>
      </p:pic>
      <p:pic>
        <p:nvPicPr>
          <p:cNvPr id="6" name="Picture 5" descr="A logo of a flower&#10;&#10;Description automatically generated">
            <a:extLst>
              <a:ext uri="{FF2B5EF4-FFF2-40B4-BE49-F238E27FC236}">
                <a16:creationId xmlns:a16="http://schemas.microsoft.com/office/drawing/2014/main" id="{90AAFDCB-2201-8853-C8A6-66FC8A41189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8447" y="5688438"/>
            <a:ext cx="1415257" cy="1073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46980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6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A49C45F-DF84-D27C-AC33-CF16FAB7B9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rrow: Pentagon 14">
            <a:extLst>
              <a:ext uri="{FF2B5EF4-FFF2-40B4-BE49-F238E27FC236}">
                <a16:creationId xmlns:a16="http://schemas.microsoft.com/office/drawing/2014/main" id="{1DDDB726-343A-4259-8359-FE96ECFA257D}"/>
              </a:ext>
            </a:extLst>
          </p:cNvPr>
          <p:cNvSpPr/>
          <p:nvPr/>
        </p:nvSpPr>
        <p:spPr>
          <a:xfrm>
            <a:off x="3613476" y="2827535"/>
            <a:ext cx="2750740" cy="1080820"/>
          </a:xfrm>
          <a:prstGeom prst="homePlate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Arrow: Pentagon 13">
            <a:extLst>
              <a:ext uri="{FF2B5EF4-FFF2-40B4-BE49-F238E27FC236}">
                <a16:creationId xmlns:a16="http://schemas.microsoft.com/office/drawing/2014/main" id="{A89B87AF-0AA7-4099-EB26-AD3793454E3D}"/>
              </a:ext>
            </a:extLst>
          </p:cNvPr>
          <p:cNvSpPr/>
          <p:nvPr/>
        </p:nvSpPr>
        <p:spPr>
          <a:xfrm>
            <a:off x="3613475" y="1586344"/>
            <a:ext cx="2703095" cy="1080820"/>
          </a:xfrm>
          <a:prstGeom prst="homePlate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Arrow: Pentagon 40">
            <a:extLst>
              <a:ext uri="{FF2B5EF4-FFF2-40B4-BE49-F238E27FC236}">
                <a16:creationId xmlns:a16="http://schemas.microsoft.com/office/drawing/2014/main" id="{E4A1F5E0-2663-A04B-8016-11EBDF83E691}"/>
              </a:ext>
            </a:extLst>
          </p:cNvPr>
          <p:cNvSpPr/>
          <p:nvPr/>
        </p:nvSpPr>
        <p:spPr>
          <a:xfrm>
            <a:off x="3630667" y="4137855"/>
            <a:ext cx="2857983" cy="1215809"/>
          </a:xfrm>
          <a:prstGeom prst="homePlate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lowchart: Stored Data 8">
            <a:extLst>
              <a:ext uri="{FF2B5EF4-FFF2-40B4-BE49-F238E27FC236}">
                <a16:creationId xmlns:a16="http://schemas.microsoft.com/office/drawing/2014/main" id="{F2500E22-92C6-8660-5EAA-51E611CDF8E1}"/>
              </a:ext>
            </a:extLst>
          </p:cNvPr>
          <p:cNvSpPr/>
          <p:nvPr/>
        </p:nvSpPr>
        <p:spPr>
          <a:xfrm flipH="1">
            <a:off x="999547" y="1362421"/>
            <a:ext cx="2452163" cy="4267834"/>
          </a:xfrm>
          <a:prstGeom prst="flowChartOnlineStorage">
            <a:avLst/>
          </a:prstGeom>
          <a:solidFill>
            <a:srgbClr val="BC8FDD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Pentagon 16">
            <a:extLst>
              <a:ext uri="{FF2B5EF4-FFF2-40B4-BE49-F238E27FC236}">
                <a16:creationId xmlns:a16="http://schemas.microsoft.com/office/drawing/2014/main" id="{9F4E205F-65DC-A66C-1FD3-D2CDBF38179C}"/>
              </a:ext>
            </a:extLst>
          </p:cNvPr>
          <p:cNvSpPr/>
          <p:nvPr/>
        </p:nvSpPr>
        <p:spPr>
          <a:xfrm>
            <a:off x="11019060" y="1554864"/>
            <a:ext cx="1175303" cy="4220077"/>
          </a:xfrm>
          <a:prstGeom prst="homePlate">
            <a:avLst/>
          </a:prstGeom>
          <a:solidFill>
            <a:srgbClr val="BC8FDD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4FC5633-8DEE-F205-E4FB-014E8E5521B1}"/>
              </a:ext>
            </a:extLst>
          </p:cNvPr>
          <p:cNvSpPr/>
          <p:nvPr/>
        </p:nvSpPr>
        <p:spPr>
          <a:xfrm>
            <a:off x="1324027" y="1821439"/>
            <a:ext cx="2181915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Session 1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International Sales Strategy – Diagnosis     &amp; Development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---------------------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F45C56E-19D1-6382-A118-578A58CC9BDE}"/>
              </a:ext>
            </a:extLst>
          </p:cNvPr>
          <p:cNvSpPr/>
          <p:nvPr/>
        </p:nvSpPr>
        <p:spPr>
          <a:xfrm>
            <a:off x="10569615" y="1810100"/>
            <a:ext cx="1305176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F177FF4-86D3-C722-09BA-5C9FA8D6399F}"/>
              </a:ext>
            </a:extLst>
          </p:cNvPr>
          <p:cNvSpPr/>
          <p:nvPr/>
        </p:nvSpPr>
        <p:spPr>
          <a:xfrm>
            <a:off x="10991010" y="2281151"/>
            <a:ext cx="1057019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Growth Finale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INTERNATIONAL SALES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GROWTH PLAN PRESENTATION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Panel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INVEST NI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37" name="Flowchart: Stored Data 36">
            <a:extLst>
              <a:ext uri="{FF2B5EF4-FFF2-40B4-BE49-F238E27FC236}">
                <a16:creationId xmlns:a16="http://schemas.microsoft.com/office/drawing/2014/main" id="{4F30FD1D-B2AF-9A6A-3A39-4EC9141686FD}"/>
              </a:ext>
            </a:extLst>
          </p:cNvPr>
          <p:cNvSpPr/>
          <p:nvPr/>
        </p:nvSpPr>
        <p:spPr>
          <a:xfrm flipH="1">
            <a:off x="8787949" y="1456336"/>
            <a:ext cx="2131252" cy="4167757"/>
          </a:xfrm>
          <a:prstGeom prst="flowChartOnlineStorage">
            <a:avLst/>
          </a:prstGeom>
          <a:solidFill>
            <a:srgbClr val="BC8FDD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--------------------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664C726C-B854-ED7B-204E-EA6FCA96901C}"/>
              </a:ext>
            </a:extLst>
          </p:cNvPr>
          <p:cNvSpPr/>
          <p:nvPr/>
        </p:nvSpPr>
        <p:spPr>
          <a:xfrm>
            <a:off x="6552681" y="1913986"/>
            <a:ext cx="1829845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ircularAirPro-Bold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AD8CD65E-FB65-F297-5A75-1D420C96A66D}"/>
              </a:ext>
            </a:extLst>
          </p:cNvPr>
          <p:cNvSpPr/>
          <p:nvPr/>
        </p:nvSpPr>
        <p:spPr>
          <a:xfrm>
            <a:off x="8007206" y="1489698"/>
            <a:ext cx="1048338" cy="37702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5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5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5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        </a:t>
            </a:r>
            <a:endParaRPr kumimoji="0" lang="en-GB" sz="15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500" b="1" i="0" u="sng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</a:t>
            </a:r>
            <a:endParaRPr kumimoji="0" lang="en-GB" sz="1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5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2BFEADC-95C7-246D-88EE-290C9BF71F29}"/>
              </a:ext>
            </a:extLst>
          </p:cNvPr>
          <p:cNvGrpSpPr/>
          <p:nvPr/>
        </p:nvGrpSpPr>
        <p:grpSpPr>
          <a:xfrm>
            <a:off x="194643" y="27889"/>
            <a:ext cx="11956042" cy="1283509"/>
            <a:chOff x="257782" y="9437"/>
            <a:chExt cx="11692622" cy="1333060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291C0EF-67AA-1864-10EA-84877DBBC553}"/>
                </a:ext>
              </a:extLst>
            </p:cNvPr>
            <p:cNvSpPr txBox="1"/>
            <p:nvPr/>
          </p:nvSpPr>
          <p:spPr>
            <a:xfrm>
              <a:off x="290955" y="95828"/>
              <a:ext cx="11659449" cy="1246669"/>
            </a:xfrm>
            <a:prstGeom prst="rect">
              <a:avLst/>
            </a:prstGeom>
            <a:solidFill>
              <a:srgbClr val="80008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masis MT Pro" panose="02040504050005020304" pitchFamily="18" charset="0"/>
                  <a:ea typeface="+mn-ea"/>
                  <a:cs typeface="Aldhabi" panose="020B0604020202020204" pitchFamily="2" charset="-78"/>
                </a:rPr>
                <a:t>International Sales Leadership Programme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masis MT Pro" panose="02040504050005020304" pitchFamily="18" charset="0"/>
                <a:ea typeface="+mn-ea"/>
                <a:cs typeface="Aldhabi" panose="020B0604020202020204" pitchFamily="2" charset="-78"/>
              </a:endParaRPr>
            </a:p>
          </p:txBody>
        </p:sp>
        <p:pic>
          <p:nvPicPr>
            <p:cNvPr id="6" name="Picture 5" descr="A hand holding a tablet with a graph&#10;&#10;Description automatically generated">
              <a:extLst>
                <a:ext uri="{FF2B5EF4-FFF2-40B4-BE49-F238E27FC236}">
                  <a16:creationId xmlns:a16="http://schemas.microsoft.com/office/drawing/2014/main" id="{FAE3DBCD-2B05-206C-A519-7A158203E2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3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7782" y="9437"/>
              <a:ext cx="1684711" cy="1311204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1ED8FE74-7567-93D4-7552-EEEBB61734BC}"/>
              </a:ext>
            </a:extLst>
          </p:cNvPr>
          <p:cNvSpPr txBox="1"/>
          <p:nvPr/>
        </p:nvSpPr>
        <p:spPr>
          <a:xfrm flipH="1">
            <a:off x="3258822" y="2840602"/>
            <a:ext cx="2715779" cy="1215717"/>
          </a:xfrm>
          <a:prstGeom prst="homePlate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Session 4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International Culture and Future Trends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500" b="1" i="0" u="sng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5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B58A257-7960-9B02-0650-45BD4E6FB77C}"/>
              </a:ext>
            </a:extLst>
          </p:cNvPr>
          <p:cNvSpPr/>
          <p:nvPr/>
        </p:nvSpPr>
        <p:spPr>
          <a:xfrm>
            <a:off x="7998641" y="1307041"/>
            <a:ext cx="957621" cy="4220077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Professional Selling / Negotiations / Psychology of Sales Performance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569C050-C39B-5FFB-6B9F-22FAAA67E740}"/>
              </a:ext>
            </a:extLst>
          </p:cNvPr>
          <p:cNvSpPr txBox="1"/>
          <p:nvPr/>
        </p:nvSpPr>
        <p:spPr>
          <a:xfrm>
            <a:off x="1589529" y="1598589"/>
            <a:ext cx="1525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</a:t>
            </a:r>
            <a:r>
              <a:rPr kumimoji="0" lang="en-GB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Residential 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500EB49-E105-F6F9-0E48-F049C18789E2}"/>
              </a:ext>
            </a:extLst>
          </p:cNvPr>
          <p:cNvSpPr txBox="1"/>
          <p:nvPr/>
        </p:nvSpPr>
        <p:spPr>
          <a:xfrm>
            <a:off x="9215169" y="1564585"/>
            <a:ext cx="1525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*Residential *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97D8E2A1-DF30-7932-5D0D-1A65D392116A}"/>
              </a:ext>
            </a:extLst>
          </p:cNvPr>
          <p:cNvSpPr/>
          <p:nvPr/>
        </p:nvSpPr>
        <p:spPr>
          <a:xfrm>
            <a:off x="3563063" y="1582390"/>
            <a:ext cx="2300412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Session 3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022FE4C2-83A9-84E4-72FA-47088A1556F9}"/>
              </a:ext>
            </a:extLst>
          </p:cNvPr>
          <p:cNvSpPr/>
          <p:nvPr/>
        </p:nvSpPr>
        <p:spPr>
          <a:xfrm>
            <a:off x="3546512" y="3962386"/>
            <a:ext cx="2706211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5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alibri Light" panose="020F0302020204030204" pitchFamily="34" charset="0"/>
              </a:rPr>
              <a:t>Session 5</a:t>
            </a:r>
            <a:endParaRPr kumimoji="0" lang="en-GB" sz="15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AI &amp; Innovation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A2781CEB-2A9E-2843-CD29-B404B517006F}"/>
              </a:ext>
            </a:extLst>
          </p:cNvPr>
          <p:cNvSpPr txBox="1"/>
          <p:nvPr/>
        </p:nvSpPr>
        <p:spPr>
          <a:xfrm>
            <a:off x="6414140" y="1579222"/>
            <a:ext cx="1248887" cy="1038701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Peer Learning Session 1 – May 2025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0E80701-09C0-20F9-EA08-61A6CB38830F}"/>
              </a:ext>
            </a:extLst>
          </p:cNvPr>
          <p:cNvGrpSpPr/>
          <p:nvPr/>
        </p:nvGrpSpPr>
        <p:grpSpPr>
          <a:xfrm>
            <a:off x="211604" y="1387153"/>
            <a:ext cx="1096309" cy="4347440"/>
            <a:chOff x="5328274" y="5156771"/>
            <a:chExt cx="934360" cy="2572409"/>
          </a:xfrm>
        </p:grpSpPr>
        <p:sp>
          <p:nvSpPr>
            <p:cNvPr id="33" name="Right Arrow Callout 37">
              <a:extLst>
                <a:ext uri="{FF2B5EF4-FFF2-40B4-BE49-F238E27FC236}">
                  <a16:creationId xmlns:a16="http://schemas.microsoft.com/office/drawing/2014/main" id="{96BF52BB-7B3D-7329-67B3-7EA8513C595B}"/>
                </a:ext>
              </a:extLst>
            </p:cNvPr>
            <p:cNvSpPr/>
            <p:nvPr/>
          </p:nvSpPr>
          <p:spPr>
            <a:xfrm rot="16200000">
              <a:off x="4501429" y="5985776"/>
              <a:ext cx="2572409" cy="914400"/>
            </a:xfrm>
            <a:prstGeom prst="rect">
              <a:avLst/>
            </a:prstGeom>
            <a:solidFill>
              <a:srgbClr val="800080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A562D098-5BA8-D34A-DFE2-6B5790E739AA}"/>
                </a:ext>
              </a:extLst>
            </p:cNvPr>
            <p:cNvSpPr txBox="1"/>
            <p:nvPr/>
          </p:nvSpPr>
          <p:spPr>
            <a:xfrm>
              <a:off x="5328274" y="5302801"/>
              <a:ext cx="934360" cy="18029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LAUNCH SESSION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Coach Initiation – </a:t>
              </a:r>
              <a:r>
                <a:rPr kumimoji="0" lang="en-GB" sz="1200" b="1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completion of leadership diagnostics, initial 1-2-1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Mentor Initiation– </a:t>
              </a:r>
              <a:r>
                <a:rPr kumimoji="0" lang="en-GB" sz="1200" b="1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completion of sales diagnostics and kick off</a:t>
              </a:r>
            </a:p>
          </p:txBody>
        </p: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A84710B4-273D-B8E1-368F-0315C34DD449}"/>
              </a:ext>
            </a:extLst>
          </p:cNvPr>
          <p:cNvSpPr txBox="1"/>
          <p:nvPr/>
        </p:nvSpPr>
        <p:spPr>
          <a:xfrm>
            <a:off x="1239541" y="3832180"/>
            <a:ext cx="232100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Session 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Sales Playbook &amp; Lead Generation</a:t>
            </a:r>
          </a:p>
        </p:txBody>
      </p:sp>
      <p:sp>
        <p:nvSpPr>
          <p:cNvPr id="49" name="Pentagon 48">
            <a:extLst>
              <a:ext uri="{FF2B5EF4-FFF2-40B4-BE49-F238E27FC236}">
                <a16:creationId xmlns:a16="http://schemas.microsoft.com/office/drawing/2014/main" id="{57A8B4B9-9805-74A9-4175-B17AC45D0B0D}"/>
              </a:ext>
            </a:extLst>
          </p:cNvPr>
          <p:cNvSpPr/>
          <p:nvPr/>
        </p:nvSpPr>
        <p:spPr>
          <a:xfrm>
            <a:off x="211604" y="5404687"/>
            <a:ext cx="11956040" cy="699253"/>
          </a:xfrm>
          <a:prstGeom prst="homePlate">
            <a:avLst/>
          </a:prstGeom>
          <a:solidFill>
            <a:srgbClr val="80008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1-2-1 Business 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(International Sales Focus) Mentoring (Up to 5 days) – </a:t>
            </a:r>
            <a:r>
              <a:rPr kumimoji="0" lang="en-GB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Focus on Sales Strategy Development and Execution</a:t>
            </a:r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2970C83D-2199-9CA5-B32D-B68B13B1D23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8978" t="26163" r="18785" b="55221"/>
          <a:stretch/>
        </p:blipFill>
        <p:spPr>
          <a:xfrm>
            <a:off x="354697" y="358450"/>
            <a:ext cx="1402555" cy="643839"/>
          </a:xfrm>
          <a:prstGeom prst="rect">
            <a:avLst/>
          </a:prstGeom>
        </p:spPr>
      </p:pic>
      <p:pic>
        <p:nvPicPr>
          <p:cNvPr id="44" name="Picture 43" descr="A logo of a flower&#10;&#10;Description automatically generated">
            <a:extLst>
              <a:ext uri="{FF2B5EF4-FFF2-40B4-BE49-F238E27FC236}">
                <a16:creationId xmlns:a16="http://schemas.microsoft.com/office/drawing/2014/main" id="{40454698-A3CE-EBB0-FB5F-F96ED05A6B7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2337" y="115212"/>
            <a:ext cx="1224628" cy="940908"/>
          </a:xfrm>
          <a:prstGeom prst="rect">
            <a:avLst/>
          </a:prstGeom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468DAB33-012B-A033-5E3F-D03FE2BAE302}"/>
              </a:ext>
            </a:extLst>
          </p:cNvPr>
          <p:cNvSpPr txBox="1"/>
          <p:nvPr/>
        </p:nvSpPr>
        <p:spPr>
          <a:xfrm>
            <a:off x="3510742" y="2069637"/>
            <a:ext cx="2477675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Psychology of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Sales &amp; Influence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DA6292A-3913-EE2B-8D17-FE8F01B85E0E}"/>
              </a:ext>
            </a:extLst>
          </p:cNvPr>
          <p:cNvSpPr txBox="1"/>
          <p:nvPr/>
        </p:nvSpPr>
        <p:spPr>
          <a:xfrm>
            <a:off x="194643" y="1217027"/>
            <a:ext cx="11956042" cy="307777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Commercial /Sales Director of  Growth clients with &gt;£5M and scaling potential</a:t>
            </a:r>
          </a:p>
        </p:txBody>
      </p:sp>
      <p:sp>
        <p:nvSpPr>
          <p:cNvPr id="32" name="Pentagon 48">
            <a:extLst>
              <a:ext uri="{FF2B5EF4-FFF2-40B4-BE49-F238E27FC236}">
                <a16:creationId xmlns:a16="http://schemas.microsoft.com/office/drawing/2014/main" id="{90E1F336-032D-9661-A66A-38581AE5592B}"/>
              </a:ext>
            </a:extLst>
          </p:cNvPr>
          <p:cNvSpPr/>
          <p:nvPr/>
        </p:nvSpPr>
        <p:spPr>
          <a:xfrm>
            <a:off x="211604" y="6193566"/>
            <a:ext cx="11956041" cy="610078"/>
          </a:xfrm>
          <a:prstGeom prst="homePlate">
            <a:avLst/>
          </a:prstGeom>
          <a:solidFill>
            <a:srgbClr val="DEA9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1-2-1 Sales Leadership Coaching 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(Up to 3 days) – </a:t>
            </a:r>
            <a:r>
              <a:rPr kumimoji="0" lang="en-GB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Focus on Capability Development &amp; People Enablers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0324D0F-877D-89D7-F282-F721A4D493A6}"/>
              </a:ext>
            </a:extLst>
          </p:cNvPr>
          <p:cNvSpPr txBox="1"/>
          <p:nvPr/>
        </p:nvSpPr>
        <p:spPr>
          <a:xfrm>
            <a:off x="8924772" y="1982656"/>
            <a:ext cx="205880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Sales Pitch Optimisation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2A24E26-E939-6FE2-4DFC-0F99C6FD327D}"/>
              </a:ext>
            </a:extLst>
          </p:cNvPr>
          <p:cNvSpPr txBox="1"/>
          <p:nvPr/>
        </p:nvSpPr>
        <p:spPr>
          <a:xfrm>
            <a:off x="6475569" y="2886019"/>
            <a:ext cx="1248887" cy="1038701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Peer Learning Session 1 – August 2025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CAF27B7-B754-F4CB-B24A-FD3767734C6C}"/>
              </a:ext>
            </a:extLst>
          </p:cNvPr>
          <p:cNvSpPr txBox="1"/>
          <p:nvPr/>
        </p:nvSpPr>
        <p:spPr>
          <a:xfrm>
            <a:off x="6518769" y="4204574"/>
            <a:ext cx="1328812" cy="1038701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Peer Learning Session 1 October 2026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6D9F2B8-0E82-0DE9-915C-34C225E907D2}"/>
              </a:ext>
            </a:extLst>
          </p:cNvPr>
          <p:cNvSpPr txBox="1"/>
          <p:nvPr/>
        </p:nvSpPr>
        <p:spPr>
          <a:xfrm>
            <a:off x="7588958" y="1754686"/>
            <a:ext cx="162621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SALES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TRAINING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67D4FF5-FCB7-5A2A-715E-35B9BC5BA8F6}"/>
              </a:ext>
            </a:extLst>
          </p:cNvPr>
          <p:cNvSpPr txBox="1"/>
          <p:nvPr/>
        </p:nvSpPr>
        <p:spPr>
          <a:xfrm>
            <a:off x="9091026" y="3878121"/>
            <a:ext cx="205880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High Performance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&amp; Wellbeing</a:t>
            </a:r>
          </a:p>
        </p:txBody>
      </p:sp>
    </p:spTree>
    <p:extLst>
      <p:ext uri="{BB962C8B-B14F-4D97-AF65-F5344CB8AC3E}">
        <p14:creationId xmlns:p14="http://schemas.microsoft.com/office/powerpoint/2010/main" val="152721530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D2786EA-C534-3E5B-4822-5BEAA33A5A11}"/>
              </a:ext>
            </a:extLst>
          </p:cNvPr>
          <p:cNvGraphicFramePr>
            <a:graphicFrameLocks noGrp="1"/>
          </p:cNvGraphicFramePr>
          <p:nvPr/>
        </p:nvGraphicFramePr>
        <p:xfrm>
          <a:off x="527145" y="631887"/>
          <a:ext cx="11514554" cy="6198816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597770">
                  <a:extLst>
                    <a:ext uri="{9D8B030D-6E8A-4147-A177-3AD203B41FA5}">
                      <a16:colId xmlns:a16="http://schemas.microsoft.com/office/drawing/2014/main" val="1156994845"/>
                    </a:ext>
                  </a:extLst>
                </a:gridCol>
                <a:gridCol w="1690255">
                  <a:extLst>
                    <a:ext uri="{9D8B030D-6E8A-4147-A177-3AD203B41FA5}">
                      <a16:colId xmlns:a16="http://schemas.microsoft.com/office/drawing/2014/main" val="3125559808"/>
                    </a:ext>
                  </a:extLst>
                </a:gridCol>
                <a:gridCol w="1917469">
                  <a:extLst>
                    <a:ext uri="{9D8B030D-6E8A-4147-A177-3AD203B41FA5}">
                      <a16:colId xmlns:a16="http://schemas.microsoft.com/office/drawing/2014/main" val="3245262644"/>
                    </a:ext>
                  </a:extLst>
                </a:gridCol>
                <a:gridCol w="2333106">
                  <a:extLst>
                    <a:ext uri="{9D8B030D-6E8A-4147-A177-3AD203B41FA5}">
                      <a16:colId xmlns:a16="http://schemas.microsoft.com/office/drawing/2014/main" val="2012125888"/>
                    </a:ext>
                  </a:extLst>
                </a:gridCol>
                <a:gridCol w="2975954">
                  <a:extLst>
                    <a:ext uri="{9D8B030D-6E8A-4147-A177-3AD203B41FA5}">
                      <a16:colId xmlns:a16="http://schemas.microsoft.com/office/drawing/2014/main" val="3880567227"/>
                    </a:ext>
                  </a:extLst>
                </a:gridCol>
              </a:tblGrid>
              <a:tr h="711858">
                <a:tc>
                  <a:txBody>
                    <a:bodyPr/>
                    <a:lstStyle/>
                    <a:p>
                      <a:r>
                        <a:rPr lang="en-GB" sz="1500" dirty="0"/>
                        <a:t>PROGRAMME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500" dirty="0"/>
                        <a:t>RECRUITMENT OPEN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500" dirty="0"/>
                        <a:t>REFERRALS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500" dirty="0"/>
                        <a:t>LAUNCHES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500" dirty="0"/>
                        <a:t>SUPPORT AVAILABLE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2194337"/>
                  </a:ext>
                </a:extLst>
              </a:tr>
              <a:tr h="1042420">
                <a:tc>
                  <a:txBody>
                    <a:bodyPr/>
                    <a:lstStyle/>
                    <a:p>
                      <a:r>
                        <a:rPr lang="en-GB" sz="1500" dirty="0">
                          <a:solidFill>
                            <a:schemeClr val="bg1"/>
                          </a:solidFill>
                        </a:rPr>
                        <a:t>LEADER PROGRAMME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GB" sz="1500" b="1" dirty="0"/>
                        <a:t> RECRUITMENT STARTS OCTOBER 2026</a:t>
                      </a:r>
                    </a:p>
                    <a:p>
                      <a:r>
                        <a:rPr lang="en-GB" sz="1500" dirty="0"/>
                        <a:t>OPEN NOW FOR REFERRALS – ‘RDS LEADER PROGRAMME’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500" b="1" dirty="0"/>
                        <a:t>Autumn 2026  </a:t>
                      </a:r>
                      <a:r>
                        <a:rPr lang="en-GB" sz="1500" dirty="0"/>
                        <a:t>*15 PLACES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500" i="1" dirty="0"/>
                        <a:t>49% SUPPORT TOWARDS COACHING/MENTORING, 100% TOWARDS OF WORKSHOPS (DM)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0013757"/>
                  </a:ext>
                </a:extLst>
              </a:tr>
              <a:tr h="1073948">
                <a:tc>
                  <a:txBody>
                    <a:bodyPr/>
                    <a:lstStyle/>
                    <a:p>
                      <a:r>
                        <a:rPr lang="en-GB" sz="1500" dirty="0">
                          <a:solidFill>
                            <a:schemeClr val="bg1"/>
                          </a:solidFill>
                        </a:rPr>
                        <a:t>LEADING WITHIN A GROUP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GB" sz="1500" b="1" dirty="0"/>
                        <a:t> RECRUITMENT STARTS OCTOBER 2026</a:t>
                      </a:r>
                    </a:p>
                    <a:p>
                      <a:r>
                        <a:rPr lang="en-GB" sz="1500" dirty="0"/>
                        <a:t>OPEN NOW FOR REFERRALS – ‘RDS LEADING WITHIN A GROUP’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500" b="1" dirty="0"/>
                        <a:t>Feb 2027</a:t>
                      </a:r>
                    </a:p>
                    <a:p>
                      <a:endParaRPr lang="en-GB" sz="1500" dirty="0"/>
                    </a:p>
                    <a:p>
                      <a:r>
                        <a:rPr lang="en-GB" sz="1500" dirty="0"/>
                        <a:t>*10 PLACES*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500" i="1" dirty="0"/>
                        <a:t>49% SUPPORT TOWARDS EXECUTIVE EDUCATION, COACHING AND PEER NETWORKING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582834"/>
                  </a:ext>
                </a:extLst>
              </a:tr>
              <a:tr h="1270241">
                <a:tc>
                  <a:txBody>
                    <a:bodyPr/>
                    <a:lstStyle/>
                    <a:p>
                      <a:r>
                        <a:rPr lang="en-GB" sz="1500" dirty="0">
                          <a:solidFill>
                            <a:schemeClr val="bg1"/>
                          </a:solidFill>
                        </a:rPr>
                        <a:t>LEADERSHIP TEAM – AMBITION TO SCALE COHORT 4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GB" sz="1500" b="1" dirty="0"/>
                        <a:t>RECRTUIMENT STARTS SEPTEMBER 2026</a:t>
                      </a:r>
                      <a:endParaRPr lang="en-GB" sz="15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500" b="1" dirty="0"/>
                        <a:t>Jan 2027</a:t>
                      </a:r>
                    </a:p>
                    <a:p>
                      <a:endParaRPr lang="en-GB" sz="1500" dirty="0"/>
                    </a:p>
                    <a:p>
                      <a:r>
                        <a:rPr lang="en-GB" sz="1500" dirty="0"/>
                        <a:t>*15 TOP TEAM PLACES*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500" i="1" dirty="0"/>
                        <a:t>50-70%  SUPPORT TOWARDS EXECUTIVE EDUCATION,INTERNATIONAL MODULE, COACHING AND PEER NETWORKING FEE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7460879"/>
                  </a:ext>
                </a:extLst>
              </a:tr>
              <a:tr h="1047404">
                <a:tc>
                  <a:txBody>
                    <a:bodyPr/>
                    <a:lstStyle/>
                    <a:p>
                      <a:r>
                        <a:rPr lang="en-GB" sz="1500" dirty="0">
                          <a:solidFill>
                            <a:schemeClr val="bg1"/>
                          </a:solidFill>
                        </a:rPr>
                        <a:t>INTERNATIONAL SALES LEADERSHIP PROGRAMME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GB" dirty="0"/>
                        <a:t>Spring 2027– </a:t>
                      </a:r>
                      <a:r>
                        <a:rPr lang="en-GB" b="1" dirty="0"/>
                        <a:t>12 places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500" i="1" dirty="0"/>
                        <a:t>49% SUPPORT TOWARDS COACHING/MENTORING, 100% TOWARDS OF WORKSHOPS (DM)</a:t>
                      </a:r>
                    </a:p>
                    <a:p>
                      <a:endParaRPr lang="en-GB" sz="1500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5545917"/>
                  </a:ext>
                </a:extLst>
              </a:tr>
              <a:tr h="1052945">
                <a:tc>
                  <a:txBody>
                    <a:bodyPr/>
                    <a:lstStyle/>
                    <a:p>
                      <a:r>
                        <a:rPr lang="en-GB" sz="1500" dirty="0">
                          <a:solidFill>
                            <a:schemeClr val="bg1"/>
                          </a:solidFill>
                        </a:rPr>
                        <a:t>MENTORING / NED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GB" sz="1500" dirty="0"/>
                        <a:t>                                                                                                                                                                                          CURRENTLY OPEN FOR REFERRALS – CDS MENTORING OR NED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15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1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500" i="1" dirty="0"/>
                        <a:t>49% support up to £4K max (Mentoring) or £10K max (NED)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8180282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0EE94E96-A11C-3F27-5E14-327C9A5DE8B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7408" t="13119" r="38435" b="34946"/>
          <a:stretch/>
        </p:blipFill>
        <p:spPr>
          <a:xfrm>
            <a:off x="1958991" y="1714178"/>
            <a:ext cx="816436" cy="621319"/>
          </a:xfrm>
          <a:prstGeom prst="rect">
            <a:avLst/>
          </a:prstGeom>
        </p:spPr>
      </p:pic>
      <p:pic>
        <p:nvPicPr>
          <p:cNvPr id="6" name="Picture 5" descr="A computer screen shot of a computer screen&#10;&#10;AI-generated content may be incorrect.">
            <a:extLst>
              <a:ext uri="{FF2B5EF4-FFF2-40B4-BE49-F238E27FC236}">
                <a16:creationId xmlns:a16="http://schemas.microsoft.com/office/drawing/2014/main" id="{1CF11F59-6DF1-5EA0-E585-5D8234A35D3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317" t="13735" r="32087" b="5378"/>
          <a:stretch/>
        </p:blipFill>
        <p:spPr>
          <a:xfrm>
            <a:off x="1958991" y="2705240"/>
            <a:ext cx="769150" cy="720437"/>
          </a:xfrm>
          <a:prstGeom prst="rect">
            <a:avLst/>
          </a:prstGeom>
          <a:solidFill>
            <a:srgbClr val="D20055"/>
          </a:solidFill>
          <a:ln>
            <a:solidFill>
              <a:srgbClr val="FF0066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245391A-50D2-F652-911E-CE8AFCF8BEA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4452" t="14086" r="35403" b="21075"/>
          <a:stretch/>
        </p:blipFill>
        <p:spPr>
          <a:xfrm>
            <a:off x="1980613" y="3980708"/>
            <a:ext cx="769150" cy="644988"/>
          </a:xfrm>
          <a:prstGeom prst="rect">
            <a:avLst/>
          </a:prstGeom>
        </p:spPr>
      </p:pic>
      <p:pic>
        <p:nvPicPr>
          <p:cNvPr id="8" name="Picture 7" descr="A screenshot of a computer&#10;&#10;AI-generated content may be incorrect.">
            <a:extLst>
              <a:ext uri="{FF2B5EF4-FFF2-40B4-BE49-F238E27FC236}">
                <a16:creationId xmlns:a16="http://schemas.microsoft.com/office/drawing/2014/main" id="{625944B9-A6AA-A956-0E5C-5D715B5BEA8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1351" t="14292" r="36696" b="18406"/>
          <a:stretch/>
        </p:blipFill>
        <p:spPr>
          <a:xfrm>
            <a:off x="1951529" y="5196122"/>
            <a:ext cx="769150" cy="478101"/>
          </a:xfrm>
          <a:prstGeom prst="rect">
            <a:avLst/>
          </a:prstGeom>
        </p:spPr>
      </p:pic>
      <p:pic>
        <p:nvPicPr>
          <p:cNvPr id="9" name="Picture 8" descr="A computer screen shot of a blue square with white text&#10;&#10;AI-generated content may be incorrect.">
            <a:extLst>
              <a:ext uri="{FF2B5EF4-FFF2-40B4-BE49-F238E27FC236}">
                <a16:creationId xmlns:a16="http://schemas.microsoft.com/office/drawing/2014/main" id="{7B9C9467-D98E-59E8-5F44-BDD6C902902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3469" t="23707" r="34057" b="4455"/>
          <a:stretch/>
        </p:blipFill>
        <p:spPr>
          <a:xfrm>
            <a:off x="2069775" y="6012746"/>
            <a:ext cx="687184" cy="720437"/>
          </a:xfrm>
          <a:prstGeom prst="rect">
            <a:avLst/>
          </a:prstGeom>
          <a:solidFill>
            <a:srgbClr val="D20055"/>
          </a:solidFill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939A97C1-DD17-9DA1-3F18-57151B1D3A1F}"/>
              </a:ext>
            </a:extLst>
          </p:cNvPr>
          <p:cNvSpPr>
            <a:spLocks noGrp="1"/>
          </p:cNvSpPr>
          <p:nvPr/>
        </p:nvSpPr>
        <p:spPr>
          <a:xfrm>
            <a:off x="1082505" y="-33870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Recruitment Dates</a:t>
            </a:r>
          </a:p>
        </p:txBody>
      </p:sp>
    </p:spTree>
    <p:extLst>
      <p:ext uri="{BB962C8B-B14F-4D97-AF65-F5344CB8AC3E}">
        <p14:creationId xmlns:p14="http://schemas.microsoft.com/office/powerpoint/2010/main" val="1063044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00BE109-76B5-1160-FC80-92F85CAE83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289BC1-AD00-B852-EEFA-7408B1316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</p:spPr>
        <p:txBody>
          <a:bodyPr>
            <a:normAutofit/>
          </a:bodyPr>
          <a:lstStyle/>
          <a:p>
            <a:r>
              <a:rPr lang="en-GB" dirty="0"/>
              <a:t>Skills SUPPORT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F395C9-351D-D24B-2FF5-A3900F9954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89600" y="2194560"/>
            <a:ext cx="5816600" cy="40241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4800" b="1" dirty="0"/>
              <a:t>Katie Deveney</a:t>
            </a:r>
          </a:p>
          <a:p>
            <a:pPr marL="0" indent="0">
              <a:buNone/>
            </a:pPr>
            <a:endParaRPr lang="en-GB" dirty="0"/>
          </a:p>
          <a:p>
            <a:r>
              <a:rPr lang="en-US" sz="2800" dirty="0"/>
              <a:t>Apprenticeship Policy and Strategic Engagement  </a:t>
            </a:r>
          </a:p>
          <a:p>
            <a:r>
              <a:rPr lang="en-US" sz="2800" dirty="0"/>
              <a:t>Department for the Economy</a:t>
            </a:r>
            <a:endParaRPr lang="en-GB" sz="2800" dirty="0"/>
          </a:p>
          <a:p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0CFEDBD-BBE6-2A89-477C-E45D537820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602" y="1485582"/>
            <a:ext cx="4867275" cy="3724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5285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pprenticeship Brand Background" descr="apprenticeship-background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3995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65838B5-FACE-6D34-D825-5A97CD6B28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0599" y="1924812"/>
            <a:ext cx="8823960" cy="1417320"/>
          </a:xfrm>
        </p:spPr>
        <p:txBody>
          <a:bodyPr wrap="square" anchor="ctr">
            <a:normAutofit fontScale="90000"/>
          </a:bodyPr>
          <a:lstStyle/>
          <a:p>
            <a:pPr algn="l"/>
            <a:r>
              <a:rPr lang="en-US" b="1" dirty="0">
                <a:solidFill>
                  <a:srgbClr val="FFFFFF"/>
                </a:solidFill>
              </a:rPr>
              <a:t>DfE Apprenticeship </a:t>
            </a:r>
            <a:r>
              <a:rPr lang="en-US" b="1" dirty="0" err="1">
                <a:solidFill>
                  <a:srgbClr val="FFFFFF"/>
                </a:solidFill>
              </a:rPr>
              <a:t>Programmes</a:t>
            </a:r>
            <a:endParaRPr lang="en-GB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CD60CC-6F62-C750-0F48-7DED4B42FE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6384" y="4337545"/>
            <a:ext cx="8138160" cy="946516"/>
          </a:xfrm>
        </p:spPr>
        <p:txBody>
          <a:bodyPr wrap="square" anchor="ctr">
            <a:normAutofit lnSpcReduction="10000"/>
          </a:bodyPr>
          <a:lstStyle/>
          <a:p>
            <a:pPr algn="l"/>
            <a:r>
              <a:rPr lang="en-US" sz="3200" b="1" dirty="0">
                <a:solidFill>
                  <a:schemeClr val="bg1"/>
                </a:solidFill>
              </a:rPr>
              <a:t>Skills to Propel – Building Stronger Leaders, Building Stronger Business</a:t>
            </a:r>
          </a:p>
          <a:p>
            <a:pPr algn="l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0206041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75E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582F20-BE53-D3A2-70D1-B8E0E69A0E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368" y="502474"/>
            <a:ext cx="10515600" cy="3017520"/>
          </a:xfrm>
        </p:spPr>
        <p:txBody>
          <a:bodyPr wrap="square" lIns="0" tIns="0" rIns="0" bIns="0" anchor="ctr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3600" b="1" dirty="0">
                <a:solidFill>
                  <a:srgbClr val="FFFFFF"/>
                </a:solidFill>
                <a:latin typeface="Aptos Display"/>
              </a:rPr>
              <a:t>DfE Apprenticeship NI Programme</a:t>
            </a:r>
            <a:endParaRPr lang="en-US" dirty="0"/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0" dirty="0">
                <a:solidFill>
                  <a:srgbClr val="FFFFFF"/>
                </a:solidFill>
                <a:latin typeface="Aptos Display"/>
              </a:rPr>
              <a:t>and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3600" b="1" dirty="0">
                <a:solidFill>
                  <a:srgbClr val="FFFFFF"/>
                </a:solidFill>
                <a:latin typeface="Aptos Display"/>
              </a:rPr>
              <a:t>Higher Level Apprenticeship Programme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3852" y="3776918"/>
            <a:ext cx="10149840" cy="110228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The Department supports the funding and delivery of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the </a:t>
            </a:r>
            <a: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Apprenticeship NI programme, which provide formal vocational qualifications at Levels 2 and 3 in Northern Ireland.</a:t>
            </a:r>
          </a:p>
        </p:txBody>
      </p:sp>
      <p:sp>
        <p:nvSpPr>
          <p:cNvPr id="4" name="Higher education partnership"/>
          <p:cNvSpPr txBox="1"/>
          <p:nvPr/>
        </p:nvSpPr>
        <p:spPr>
          <a:xfrm>
            <a:off x="823852" y="5212080"/>
            <a:ext cx="10149840" cy="7772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Higher Level Apprenticeships are delivered in partnership with higher education (HE) institutions.</a:t>
            </a:r>
          </a:p>
        </p:txBody>
      </p:sp>
    </p:spTree>
    <p:extLst>
      <p:ext uri="{BB962C8B-B14F-4D97-AF65-F5344CB8AC3E}">
        <p14:creationId xmlns:p14="http://schemas.microsoft.com/office/powerpoint/2010/main" val="248979476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pprenticeship Brand Header"/>
          <p:cNvSpPr/>
          <p:nvPr/>
        </p:nvSpPr>
        <p:spPr>
          <a:xfrm>
            <a:off x="0" y="0"/>
            <a:ext cx="12192000" cy="1188720"/>
          </a:xfrm>
          <a:prstGeom prst="rect">
            <a:avLst/>
          </a:prstGeom>
          <a:solidFill>
            <a:srgbClr val="875E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5B9AE2C-D3CB-143C-77E9-747619DC90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368" y="201168"/>
            <a:ext cx="9464040" cy="822960"/>
          </a:xfrm>
        </p:spPr>
        <p:txBody>
          <a:bodyPr wrap="square" lIns="0" tIns="0" rIns="0" bIns="0" anchor="t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1600"/>
              </a:spcAft>
            </a:pPr>
            <a:r>
              <a:rPr lang="en-GB" sz="3600" b="1">
                <a:solidFill>
                  <a:srgbClr val="FFFFFF"/>
                </a:solidFill>
                <a:latin typeface="Aptos Display"/>
              </a:rPr>
              <a:t>Apprenticeship NI frameworks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9DB8E2-A66C-C11E-E2E2-5355DD5E7B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8283" y="1389888"/>
            <a:ext cx="10580277" cy="5144727"/>
          </a:xfrm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11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6400" b="1" dirty="0">
                <a:solidFill>
                  <a:srgbClr val="14181D"/>
                </a:solidFill>
                <a:latin typeface="Aptos Display"/>
              </a:rPr>
              <a:t>Over 120</a:t>
            </a:r>
            <a:r>
              <a:rPr lang="en-US" sz="6400" b="1" dirty="0"/>
              <a:t> </a:t>
            </a:r>
            <a:r>
              <a:rPr lang="en-US" dirty="0">
                <a:solidFill>
                  <a:srgbClr val="14181D"/>
                </a:solidFill>
                <a:latin typeface="Aptos"/>
              </a:rPr>
              <a:t>F</a:t>
            </a:r>
            <a:r>
              <a:rPr lang="en-US" sz="2800" b="0" dirty="0">
                <a:solidFill>
                  <a:srgbClr val="14181D"/>
                </a:solidFill>
                <a:latin typeface="Aptos"/>
              </a:rPr>
              <a:t>rameworks currently available on  Apprenticeship NI </a:t>
            </a:r>
            <a:r>
              <a:rPr lang="en-US" sz="2800" b="0" dirty="0" err="1">
                <a:solidFill>
                  <a:srgbClr val="14181D"/>
                </a:solidFill>
                <a:latin typeface="Aptos"/>
              </a:rPr>
              <a:t>programmes</a:t>
            </a:r>
            <a:r>
              <a:rPr lang="en-US" sz="2800" b="0" dirty="0">
                <a:solidFill>
                  <a:srgbClr val="14181D"/>
                </a:solidFill>
                <a:latin typeface="Aptos"/>
              </a:rPr>
              <a:t> from Level 2 onwards.</a:t>
            </a:r>
          </a:p>
          <a:p>
            <a:pPr marL="0" indent="0" algn="l">
              <a:lnSpc>
                <a:spcPct val="11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2800" b="1" dirty="0">
                <a:solidFill>
                  <a:srgbClr val="14181D"/>
                </a:solidFill>
                <a:latin typeface="Aptos"/>
              </a:rPr>
              <a:t>Specifically focusing on Leadership and Managemen</a:t>
            </a:r>
            <a:r>
              <a:rPr lang="en-US" b="1" dirty="0">
                <a:solidFill>
                  <a:srgbClr val="14181D"/>
                </a:solidFill>
                <a:latin typeface="Aptos"/>
              </a:rPr>
              <a:t>t courses,</a:t>
            </a:r>
          </a:p>
          <a:p>
            <a:pPr marL="0" indent="0" algn="l">
              <a:lnSpc>
                <a:spcPct val="11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2800" b="0" dirty="0">
                <a:solidFill>
                  <a:srgbClr val="14181D"/>
                </a:solidFill>
                <a:latin typeface="Aptos"/>
              </a:rPr>
              <a:t>Level 2 – Team Leading (entry to join L3)</a:t>
            </a:r>
          </a:p>
          <a:p>
            <a:pPr marL="0" indent="0" algn="l">
              <a:lnSpc>
                <a:spcPct val="11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-US" dirty="0">
                <a:solidFill>
                  <a:srgbClr val="14181D"/>
                </a:solidFill>
                <a:latin typeface="Aptos"/>
              </a:rPr>
              <a:t>Level 3 – Management</a:t>
            </a:r>
          </a:p>
          <a:p>
            <a:pPr marL="0" indent="0" algn="l">
              <a:lnSpc>
                <a:spcPct val="11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2800" b="0" dirty="0">
                <a:solidFill>
                  <a:srgbClr val="14181D"/>
                </a:solidFill>
                <a:latin typeface="Aptos"/>
              </a:rPr>
              <a:t>Level 5 – Business (BMC), Business Management (NRC), Business and Enterprise (NWC)</a:t>
            </a:r>
          </a:p>
          <a:p>
            <a:pPr marL="0" indent="0" algn="l">
              <a:lnSpc>
                <a:spcPct val="110000"/>
              </a:lnSpc>
              <a:spcBef>
                <a:spcPts val="0"/>
              </a:spcBef>
              <a:spcAft>
                <a:spcPts val="1600"/>
              </a:spcAft>
              <a:buNone/>
            </a:pPr>
            <a:endParaRPr lang="en-US" sz="2800" b="0" dirty="0">
              <a:solidFill>
                <a:srgbClr val="14181D"/>
              </a:solidFill>
              <a:latin typeface="Aptos"/>
            </a:endParaRPr>
          </a:p>
          <a:p>
            <a:pPr marL="0" indent="0" algn="l">
              <a:lnSpc>
                <a:spcPct val="110000"/>
              </a:lnSpc>
              <a:spcBef>
                <a:spcPts val="0"/>
              </a:spcBef>
              <a:spcAft>
                <a:spcPts val="1600"/>
              </a:spcAft>
              <a:buNone/>
            </a:pPr>
            <a:endParaRPr lang="en-US" sz="2800" b="0" dirty="0">
              <a:solidFill>
                <a:srgbClr val="14181D"/>
              </a:solidFill>
              <a:latin typeface="Aptos"/>
            </a:endParaRPr>
          </a:p>
        </p:txBody>
      </p:sp>
      <p:pic>
        <p:nvPicPr>
          <p:cNvPr id="5" name="Picture 4" descr="image.jpe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0360152" y="118872"/>
            <a:ext cx="1591056" cy="916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13915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pprenticeship Brand Header"/>
          <p:cNvSpPr/>
          <p:nvPr/>
        </p:nvSpPr>
        <p:spPr>
          <a:xfrm>
            <a:off x="0" y="0"/>
            <a:ext cx="12192000" cy="1188720"/>
          </a:xfrm>
          <a:prstGeom prst="rect">
            <a:avLst/>
          </a:prstGeom>
          <a:solidFill>
            <a:srgbClr val="875E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5B9AE2C-D3CB-143C-77E9-747619DC90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368" y="201168"/>
            <a:ext cx="9464040" cy="822960"/>
          </a:xfrm>
        </p:spPr>
        <p:txBody>
          <a:bodyPr wrap="square" lIns="0" tIns="0" rIns="0" bIns="0" anchor="t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1600"/>
              </a:spcAft>
            </a:pPr>
            <a:r>
              <a:rPr lang="en-GB" sz="3600" b="1">
                <a:solidFill>
                  <a:srgbClr val="FFFFFF"/>
                </a:solidFill>
                <a:latin typeface="Aptos Display"/>
              </a:rPr>
              <a:t>Eligibility and entry to the programme</a:t>
            </a:r>
            <a:endParaRPr lang="en-GB"/>
          </a:p>
        </p:txBody>
      </p:sp>
      <p:pic>
        <p:nvPicPr>
          <p:cNvPr id="5" name="Picture 4" descr="image.jpe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0360152" y="118872"/>
            <a:ext cx="1591056" cy="91622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22960" y="1645920"/>
            <a:ext cx="10424160" cy="12344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sz="2200" b="1" i="0" u="none" strike="noStrike" kern="1200" cap="none" spc="0" normalizeH="0" baseline="0" noProof="0">
                <a:ln>
                  <a:noFill/>
                </a:ln>
                <a:solidFill>
                  <a:srgbClr val="875EA4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Employment status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00" b="0" i="0" u="none" strike="noStrike" kern="1200" cap="none" spc="0" normalizeH="0" baseline="0" noProof="0">
                <a:ln>
                  <a:noFill/>
                </a:ln>
                <a:solidFill>
                  <a:srgbClr val="14181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You must be a new employee or have been employed by your current employer for less than six months.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3108960"/>
            <a:ext cx="10424160" cy="12048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sz="2200" b="1" i="0" u="none" strike="noStrike" kern="1200" cap="none" spc="0" normalizeH="0" baseline="0" noProof="0" dirty="0">
                <a:ln>
                  <a:noFill/>
                </a:ln>
                <a:solidFill>
                  <a:srgbClr val="875EA4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Entry requirements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14181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Private Training Employers, colleges and e</a:t>
            </a:r>
            <a: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srgbClr val="14181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mployers may apply their own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14181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entry</a:t>
            </a:r>
            <a: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srgbClr val="14181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criteria.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14181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 (Dependent on course content and area)</a:t>
            </a:r>
            <a:endParaRPr kumimoji="0" sz="2200" b="0" i="0" u="none" strike="noStrike" kern="1200" cap="none" spc="0" normalizeH="0" baseline="0" noProof="0" dirty="0">
              <a:ln>
                <a:noFill/>
              </a:ln>
              <a:solidFill>
                <a:srgbClr val="14181D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22960" y="4572000"/>
            <a:ext cx="10424160" cy="12344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sz="2200" b="1" i="0" u="none" strike="noStrike" kern="1200" cap="none" spc="0" normalizeH="0" baseline="0" noProof="0" dirty="0">
                <a:ln>
                  <a:noFill/>
                </a:ln>
                <a:solidFill>
                  <a:srgbClr val="875EA4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Support for successful completion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srgbClr val="14181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Employers and training contractors must ensure learners have the potential and opportunity to complete the apprenticeship successfully.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pprenticeship Brand Header"/>
          <p:cNvSpPr/>
          <p:nvPr/>
        </p:nvSpPr>
        <p:spPr>
          <a:xfrm>
            <a:off x="0" y="0"/>
            <a:ext cx="12192000" cy="1188720"/>
          </a:xfrm>
          <a:prstGeom prst="rect">
            <a:avLst/>
          </a:prstGeom>
          <a:solidFill>
            <a:srgbClr val="875E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5B9AE2C-D3CB-143C-77E9-747619DC90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368" y="201168"/>
            <a:ext cx="9464040" cy="822960"/>
          </a:xfrm>
        </p:spPr>
        <p:txBody>
          <a:bodyPr wrap="square" lIns="0" tIns="0" rIns="0" bIns="0" anchor="t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1600"/>
              </a:spcAft>
            </a:pPr>
            <a:r>
              <a:rPr lang="en-GB" sz="3600" b="1">
                <a:solidFill>
                  <a:srgbClr val="FFFFFF"/>
                </a:solidFill>
                <a:latin typeface="Aptos Display"/>
              </a:rPr>
              <a:t>Apprenticeship participation and investment</a:t>
            </a:r>
            <a:endParaRPr lang="en-GB"/>
          </a:p>
        </p:txBody>
      </p:sp>
      <p:pic>
        <p:nvPicPr>
          <p:cNvPr id="5" name="Picture 4" descr="image.jpe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0360152" y="118872"/>
            <a:ext cx="1591056" cy="91622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22960" y="1600200"/>
            <a:ext cx="566928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00" b="1" i="0" u="none" strike="noStrike" kern="1200" cap="none" spc="0" normalizeH="0" baseline="0" noProof="0">
                <a:ln>
                  <a:noFill/>
                </a:ln>
                <a:solidFill>
                  <a:srgbClr val="875EA4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APPRENTICESHIPSNI PARTICIPATION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2057400"/>
            <a:ext cx="5303520" cy="9601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6400" b="1" i="0" u="none" strike="noStrike" kern="1200" cap="none" spc="0" normalizeH="0" baseline="0" noProof="0">
                <a:ln>
                  <a:noFill/>
                </a:ln>
                <a:solidFill>
                  <a:srgbClr val="14181D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12,274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3108960"/>
            <a:ext cx="530352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0" normalizeH="0" baseline="0" noProof="0" dirty="0">
                <a:ln>
                  <a:noFill/>
                </a:ln>
                <a:solidFill>
                  <a:srgbClr val="14181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participants in April 2026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3794760"/>
            <a:ext cx="530352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srgbClr val="586069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Up from 7,456 in April 2020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92240" y="1600200"/>
            <a:ext cx="484632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00" b="1" i="0" u="none" strike="noStrike" kern="1200" cap="none" spc="0" normalizeH="0" baseline="0" noProof="0">
                <a:ln>
                  <a:noFill/>
                </a:ln>
                <a:solidFill>
                  <a:srgbClr val="875EA4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ANNUAL DEPARTMENTAL INVESTMENT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92240" y="2240280"/>
            <a:ext cx="4846320" cy="6727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200" b="1" i="0" u="none" strike="noStrike" kern="1200" cap="none" spc="0" normalizeH="0" baseline="0" noProof="0" dirty="0">
                <a:ln>
                  <a:noFill/>
                </a:ln>
                <a:solidFill>
                  <a:srgbClr val="14181D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Around £50m</a:t>
            </a:r>
            <a:r>
              <a:rPr kumimoji="0" lang="en-US" sz="4200" b="1" i="0" u="none" strike="noStrike" kern="1200" cap="none" spc="0" normalizeH="0" baseline="0" noProof="0" dirty="0">
                <a:ln>
                  <a:noFill/>
                </a:ln>
                <a:solidFill>
                  <a:srgbClr val="14181D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 </a:t>
            </a: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14181D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(annual)</a:t>
            </a:r>
            <a:endParaRPr kumimoji="0" sz="4200" b="1" i="0" u="none" strike="noStrike" kern="1200" cap="none" spc="0" normalizeH="0" baseline="0" noProof="0" dirty="0">
              <a:ln>
                <a:noFill/>
              </a:ln>
              <a:solidFill>
                <a:srgbClr val="14181D"/>
              </a:solidFill>
              <a:effectLst/>
              <a:uLnTx/>
              <a:uFillTx/>
              <a:latin typeface="Aptos Display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492240" y="3108960"/>
            <a:ext cx="4800600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srgbClr val="14181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f</a:t>
            </a:r>
            <a: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srgbClr val="14181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or the off-the-job training</a:t>
            </a:r>
            <a:b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srgbClr val="14181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element of apprenticeships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2960" y="4800600"/>
            <a:ext cx="1042416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1200" cap="none" spc="0" normalizeH="0" baseline="0" noProof="0">
                <a:ln>
                  <a:noFill/>
                </a:ln>
                <a:solidFill>
                  <a:srgbClr val="875EA4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Employer-led and demand-driven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" y="5394960"/>
            <a:ext cx="10424160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srgbClr val="14181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Employers create apprenticeship opportunities in response to workforce needs.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2960" y="6455664"/>
            <a:ext cx="1042416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586069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Source: figures supplied by the user. Participation comparison: April 2020 and April 2026.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pprenticeship Brand Header"/>
          <p:cNvSpPr/>
          <p:nvPr/>
        </p:nvSpPr>
        <p:spPr>
          <a:xfrm>
            <a:off x="0" y="0"/>
            <a:ext cx="12192000" cy="1188720"/>
          </a:xfrm>
          <a:prstGeom prst="rect">
            <a:avLst/>
          </a:prstGeom>
          <a:solidFill>
            <a:srgbClr val="875E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5B9AE2C-D3CB-143C-77E9-747619DC90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368" y="201168"/>
            <a:ext cx="9464040" cy="822960"/>
          </a:xfrm>
        </p:spPr>
        <p:txBody>
          <a:bodyPr wrap="square" lIns="0" tIns="0" rIns="0" bIns="0" anchor="t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1600"/>
              </a:spcAft>
            </a:pPr>
            <a:r>
              <a:rPr lang="en-GB" sz="3600" b="1">
                <a:solidFill>
                  <a:srgbClr val="FFFFFF"/>
                </a:solidFill>
                <a:latin typeface="Aptos Display"/>
              </a:rPr>
              <a:t>Employer incentives</a:t>
            </a:r>
            <a:endParaRPr lang="en-GB"/>
          </a:p>
        </p:txBody>
      </p:sp>
      <p:pic>
        <p:nvPicPr>
          <p:cNvPr id="5" name="Picture 4" descr="image.jpe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0360152" y="118872"/>
            <a:ext cx="1591056" cy="91622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22960" y="1645920"/>
            <a:ext cx="10424160" cy="38440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875EA4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Completion incentive payments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875EA4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(AppsNI)</a:t>
            </a:r>
            <a:endParaRPr kumimoji="0" sz="2400" b="1" i="0" u="none" strike="noStrike" kern="1200" cap="none" spc="0" normalizeH="0" baseline="0" noProof="0" dirty="0">
              <a:ln>
                <a:noFill/>
              </a:ln>
              <a:solidFill>
                <a:srgbClr val="875EA4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22960" y="2286000"/>
            <a:ext cx="1042416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5400" b="1" i="0" u="none" strike="noStrike" kern="1200" cap="none" spc="0" normalizeH="0" baseline="0" noProof="0">
                <a:ln>
                  <a:noFill/>
                </a:ln>
                <a:solidFill>
                  <a:srgbClr val="14181D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£670 to £2,008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3291840"/>
            <a:ext cx="10424160" cy="7772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srgbClr val="14181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The Department provides incentive payments to encourage employer participation when apprentices successfully complete their apprenticeship.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4160520"/>
            <a:ext cx="1042416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00" b="0" i="0" u="none" strike="noStrike" kern="1200" cap="none" spc="0" normalizeH="0" baseline="0" noProof="0">
                <a:ln>
                  <a:noFill/>
                </a:ln>
                <a:solidFill>
                  <a:srgbClr val="586069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Payment amounts depend on the occupational area.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5029200"/>
            <a:ext cx="1042416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1200" cap="none" spc="0" normalizeH="0" baseline="0" noProof="0">
                <a:ln>
                  <a:noFill/>
                </a:ln>
                <a:solidFill>
                  <a:srgbClr val="875EA4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National Insurance contribution relief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" y="5623560"/>
            <a:ext cx="10424160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00" b="0" i="0" u="none" strike="noStrike" kern="1200" cap="none" spc="0" normalizeH="0" baseline="0" noProof="0">
                <a:ln>
                  <a:noFill/>
                </a:ln>
                <a:solidFill>
                  <a:srgbClr val="14181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Some eligible employers may benefit from relief from Class 1 National Insurance contributions for apprentices under the age of 25.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pprenticeship Brand Header"/>
          <p:cNvSpPr/>
          <p:nvPr/>
        </p:nvSpPr>
        <p:spPr>
          <a:xfrm>
            <a:off x="0" y="0"/>
            <a:ext cx="12192000" cy="1188720"/>
          </a:xfrm>
          <a:prstGeom prst="rect">
            <a:avLst/>
          </a:prstGeom>
          <a:solidFill>
            <a:srgbClr val="875E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5B9AE2C-D3CB-143C-77E9-747619DC90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368" y="201168"/>
            <a:ext cx="9464040" cy="822960"/>
          </a:xfrm>
        </p:spPr>
        <p:txBody>
          <a:bodyPr wrap="square" lIns="0" tIns="0" rIns="0" bIns="0" anchor="t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1600"/>
              </a:spcAft>
            </a:pPr>
            <a:r>
              <a:rPr lang="en-GB" sz="3600" b="1">
                <a:solidFill>
                  <a:srgbClr val="FFFFFF"/>
                </a:solidFill>
                <a:latin typeface="Aptos Display"/>
              </a:rPr>
              <a:t>Skills Focus Funding for Employers</a:t>
            </a:r>
            <a:endParaRPr lang="en-GB"/>
          </a:p>
        </p:txBody>
      </p:sp>
      <p:pic>
        <p:nvPicPr>
          <p:cNvPr id="5" name="Picture 4" descr="image.jpe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0360152" y="118872"/>
            <a:ext cx="1591056" cy="91622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22960" y="1481328"/>
            <a:ext cx="10424160" cy="4804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>
                <a:ln>
                  <a:noFill/>
                </a:ln>
                <a:solidFill>
                  <a:srgbClr val="875EA4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Tailored skills through the six FE colleges</a:t>
            </a:r>
            <a:endParaRPr kumimoji="0" sz="3000" b="1" i="0" u="none" strike="noStrike" kern="1200" cap="none" spc="0" normalizeH="0" baseline="0" noProof="0">
              <a:ln>
                <a:noFill/>
              </a:ln>
              <a:solidFill>
                <a:srgbClr val="875EA4"/>
              </a:solidFill>
              <a:effectLst/>
              <a:uLnTx/>
              <a:uFillTx/>
              <a:latin typeface="Aptos Display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22960" y="2057400"/>
            <a:ext cx="10424160" cy="10836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srgbClr val="14181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FE colleges work with SMEs with fewer than 250 employees to tailor workforce training and support lifelong learning</a:t>
            </a:r>
            <a:r>
              <a:rPr kumimoji="0" sz="2200" b="0" i="0" u="none" strike="noStrike" kern="1200" cap="none" spc="0" normalizeH="0" baseline="0" noProof="0">
                <a:ln>
                  <a:noFill/>
                </a:ln>
                <a:solidFill>
                  <a:srgbClr val="14181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. </a:t>
            </a: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srgbClr val="14181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Qualifications range from Level 2 to Level 7 (equivalent to a Master’s degree).</a:t>
            </a:r>
            <a:endParaRPr kumimoji="0" sz="2200" b="0" i="0" u="none" strike="noStrike" kern="1200" cap="none" spc="0" normalizeH="0" baseline="0" noProof="0">
              <a:ln>
                <a:noFill/>
              </a:ln>
              <a:solidFill>
                <a:srgbClr val="14181D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22960" y="3337560"/>
            <a:ext cx="10424160" cy="38440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875EA4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90% Department funding, 10% employer contribution</a:t>
            </a:r>
            <a:endParaRPr kumimoji="0" sz="2400" b="1" i="0" u="none" strike="noStrike" kern="1200" cap="none" spc="0" normalizeH="0" baseline="0" noProof="0">
              <a:ln>
                <a:noFill/>
              </a:ln>
              <a:solidFill>
                <a:srgbClr val="875EA4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22960" y="3840480"/>
            <a:ext cx="10424160" cy="3524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srgbClr val="14181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The Department funds 90% of the qualification cost</a:t>
            </a:r>
            <a:r>
              <a:rPr kumimoji="0" sz="2200" b="0" i="0" u="none" strike="noStrike" kern="1200" cap="none" spc="0" normalizeH="0" baseline="0" noProof="0">
                <a:ln>
                  <a:noFill/>
                </a:ln>
                <a:solidFill>
                  <a:srgbClr val="14181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.</a:t>
            </a:r>
            <a:r>
              <a:rPr kumimoji="0" lang="en-GB" sz="2200" b="0" i="0" u="none" strike="noStrike" kern="1200" cap="none" spc="0" normalizeH="0" baseline="0" noProof="0">
                <a:ln>
                  <a:noFill/>
                </a:ln>
                <a:solidFill>
                  <a:srgbClr val="14181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Employers contribute 10%.</a:t>
            </a:r>
            <a:endParaRPr kumimoji="0" sz="2200" b="0" i="0" u="none" strike="noStrike" kern="1200" cap="none" spc="0" normalizeH="0" baseline="0" noProof="0">
              <a:ln>
                <a:noFill/>
              </a:ln>
              <a:solidFill>
                <a:srgbClr val="14181D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22960" y="4617720"/>
            <a:ext cx="10424160" cy="38440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rgbClr val="875EA4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Flexible delivery for Leadership </a:t>
            </a:r>
            <a:r>
              <a:rPr kumimoji="0" sz="2400" b="1" i="0" u="none" strike="noStrike" kern="1200" cap="none" spc="0" normalizeH="0" baseline="0" noProof="0">
                <a:ln>
                  <a:noFill/>
                </a:ln>
                <a:solidFill>
                  <a:srgbClr val="875EA4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and </a:t>
            </a: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rgbClr val="875EA4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Management</a:t>
            </a:r>
            <a:endParaRPr kumimoji="0" sz="2400" b="1" i="0" u="none" strike="noStrike" kern="1200" cap="none" spc="0" normalizeH="0" baseline="0" noProof="0">
              <a:ln>
                <a:noFill/>
              </a:ln>
              <a:solidFill>
                <a:srgbClr val="875EA4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22960" y="5166360"/>
            <a:ext cx="10424160" cy="14492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srgbClr val="14181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Learning can take place in a classroom, at the employer’s premises or online with a tutor. Groups can include employees from one company or several businesses. Flexible delivery, including blended online </a:t>
            </a:r>
            <a:r>
              <a:rPr kumimoji="0" sz="2200" b="0" i="0" u="none" strike="noStrike" kern="1200" cap="none" spc="0" normalizeH="0" baseline="0" noProof="0">
                <a:ln>
                  <a:noFill/>
                </a:ln>
                <a:solidFill>
                  <a:srgbClr val="14181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training, </a:t>
            </a: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srgbClr val="14181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works especially well for Leadership </a:t>
            </a:r>
            <a:r>
              <a:rPr kumimoji="0" sz="2200" b="0" i="0" u="none" strike="noStrike" kern="1200" cap="none" spc="0" normalizeH="0" baseline="0" noProof="0">
                <a:ln>
                  <a:noFill/>
                </a:ln>
                <a:solidFill>
                  <a:srgbClr val="14181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and </a:t>
            </a:r>
            <a:r>
              <a:rPr kumimoji="0" lang="en-GB" sz="2200" b="0" i="0" u="none" strike="noStrike" kern="1200" cap="none" spc="0" normalizeH="0" baseline="0" noProof="0">
                <a:ln>
                  <a:noFill/>
                </a:ln>
                <a:solidFill>
                  <a:srgbClr val="14181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Management qualifications</a:t>
            </a:r>
            <a:r>
              <a:rPr kumimoji="0" sz="2200" b="0" i="0" u="none" strike="noStrike" kern="1200" cap="none" spc="0" normalizeH="0" baseline="0" noProof="0">
                <a:ln>
                  <a:noFill/>
                </a:ln>
                <a:solidFill>
                  <a:srgbClr val="14181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.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pprenticeship Brand Header"/>
          <p:cNvSpPr/>
          <p:nvPr/>
        </p:nvSpPr>
        <p:spPr>
          <a:xfrm>
            <a:off x="0" y="0"/>
            <a:ext cx="12192000" cy="1188720"/>
          </a:xfrm>
          <a:prstGeom prst="rect">
            <a:avLst/>
          </a:prstGeom>
          <a:solidFill>
            <a:srgbClr val="875E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5B9AE2C-D3CB-143C-77E9-747619DC90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368" y="201168"/>
            <a:ext cx="9464040" cy="822960"/>
          </a:xfrm>
        </p:spPr>
        <p:txBody>
          <a:bodyPr wrap="square" lIns="0" tIns="0" rIns="0" bIns="0" anchor="t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1600"/>
              </a:spcAft>
            </a:pPr>
            <a:r>
              <a:rPr lang="en-GB" sz="3600" b="1">
                <a:solidFill>
                  <a:srgbClr val="FFFFFF"/>
                </a:solidFill>
                <a:latin typeface="Aptos Display"/>
              </a:rPr>
              <a:t>Appetite for apprenticeships across NI</a:t>
            </a:r>
            <a:endParaRPr lang="en-GB"/>
          </a:p>
        </p:txBody>
      </p:sp>
      <p:pic>
        <p:nvPicPr>
          <p:cNvPr id="5" name="Picture 4" descr="image.jpe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0360152" y="118872"/>
            <a:ext cx="1591056" cy="91622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22960" y="1645920"/>
            <a:ext cx="1042416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200" b="1" i="0" u="none" strike="noStrike" kern="1200" cap="none" spc="0" normalizeH="0" baseline="0" noProof="0">
                <a:ln>
                  <a:noFill/>
                </a:ln>
                <a:solidFill>
                  <a:srgbClr val="875EA4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Strong and sustained demand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2377440"/>
            <a:ext cx="10424160" cy="868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srgbClr val="14181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Employers and individuals across Northern Ireland continue to show strong demand for traditional-type apprenticeships.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3611880"/>
            <a:ext cx="10424160" cy="38440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875EA4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Uptake in CC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875EA4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G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875EA4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BC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4206240"/>
            <a:ext cx="10424160" cy="3524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srgbClr val="14181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Apprenticeship uptake and participant numbers in CC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14181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G</a:t>
            </a:r>
            <a: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srgbClr val="14181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BC have traditionally been low.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5212080"/>
            <a:ext cx="1042416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875EA4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Supporting increased participation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" y="5806440"/>
            <a:ext cx="10424160" cy="71801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srgbClr val="14181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We want to support C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14181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CG</a:t>
            </a:r>
            <a: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srgbClr val="14181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BC to increase uptake and improve this trend.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14181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 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14181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Good jobs and Regional Balance are a ministerial priority.</a:t>
            </a:r>
            <a:endParaRPr kumimoji="0" sz="2200" b="1" i="0" u="none" strike="noStrike" kern="1200" cap="none" spc="0" normalizeH="0" baseline="0" noProof="0" dirty="0">
              <a:ln>
                <a:noFill/>
              </a:ln>
              <a:solidFill>
                <a:srgbClr val="14181D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pprenticeship Brand Header"/>
          <p:cNvSpPr/>
          <p:nvPr/>
        </p:nvSpPr>
        <p:spPr>
          <a:xfrm>
            <a:off x="0" y="0"/>
            <a:ext cx="12192000" cy="1188720"/>
          </a:xfrm>
          <a:prstGeom prst="rect">
            <a:avLst/>
          </a:prstGeom>
          <a:solidFill>
            <a:srgbClr val="875E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5B9AE2C-D3CB-143C-77E9-747619DC90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368" y="201168"/>
            <a:ext cx="9464040" cy="822960"/>
          </a:xfrm>
        </p:spPr>
        <p:txBody>
          <a:bodyPr wrap="square" lIns="0" tIns="0" rIns="0" bIns="0" anchor="t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1600"/>
              </a:spcAft>
            </a:pPr>
            <a:r>
              <a:rPr lang="en-GB" sz="3600" b="1">
                <a:solidFill>
                  <a:srgbClr val="FFFFFF"/>
                </a:solidFill>
                <a:latin typeface="Aptos Display"/>
              </a:rPr>
              <a:t>NI Apprenticeship Week</a:t>
            </a:r>
            <a:endParaRPr lang="en-GB"/>
          </a:p>
        </p:txBody>
      </p:sp>
      <p:pic>
        <p:nvPicPr>
          <p:cNvPr id="5" name="Picture 4" descr="image.jpe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0360152" y="118872"/>
            <a:ext cx="1591056" cy="91622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22960" y="1554480"/>
            <a:ext cx="10424160" cy="7772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1200" cap="none" spc="0" normalizeH="0" baseline="0" noProof="0">
                <a:ln>
                  <a:noFill/>
                </a:ln>
                <a:solidFill>
                  <a:srgbClr val="875EA4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NIAW remains one of the Department’s largest week-long engagement activities.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2651760"/>
            <a:ext cx="649224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1200" cap="none" spc="0" normalizeH="0" baseline="0" noProof="0">
                <a:ln>
                  <a:noFill/>
                </a:ln>
                <a:solidFill>
                  <a:srgbClr val="875EA4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Free and accessible participation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3246120"/>
            <a:ext cx="6492240" cy="71801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srgbClr val="14181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In-person and online activities give , employers,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14181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school leavers and</a:t>
            </a:r>
            <a: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srgbClr val="14181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parents opportunit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14181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y</a:t>
            </a:r>
            <a: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srgbClr val="14181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to participate.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18120" y="2697480"/>
            <a:ext cx="3566160" cy="7772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400" b="1" i="0" u="none" strike="noStrike" kern="1200" cap="none" spc="0" normalizeH="0" baseline="0" noProof="0">
                <a:ln>
                  <a:noFill/>
                </a:ln>
                <a:solidFill>
                  <a:srgbClr val="14181D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759,780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18120" y="3611880"/>
            <a:ext cx="3566160" cy="7772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00" b="0" i="0" u="none" strike="noStrike" kern="1200" cap="none" spc="0" normalizeH="0" baseline="0" noProof="0">
                <a:ln>
                  <a:noFill/>
                </a:ln>
                <a:solidFill>
                  <a:srgbClr val="14181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Adult social media reach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" y="4617720"/>
            <a:ext cx="1042416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1200" cap="none" spc="0" normalizeH="0" baseline="0" noProof="0">
                <a:ln>
                  <a:noFill/>
                </a:ln>
                <a:solidFill>
                  <a:srgbClr val="875EA4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Delivery depends on sustained staff capacity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" y="5257800"/>
            <a:ext cx="10424160" cy="10836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14181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APSE</a:t>
            </a:r>
            <a: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srgbClr val="14181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plan and coordinate activity, manage relationships with colleges, training providers, schools and employers, maintain consistent messaging and respond to stakeholders.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Apprenticeship Brand Header"/>
          <p:cNvSpPr/>
          <p:nvPr/>
        </p:nvSpPr>
        <p:spPr>
          <a:xfrm>
            <a:off x="0" y="0"/>
            <a:ext cx="12192000" cy="1188720"/>
          </a:xfrm>
          <a:prstGeom prst="rect">
            <a:avLst/>
          </a:prstGeom>
          <a:solidFill>
            <a:srgbClr val="875E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B80D97-8401-6B16-0649-A360D2A38C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368" y="201168"/>
            <a:ext cx="9464040" cy="822960"/>
          </a:xfrm>
        </p:spPr>
        <p:txBody>
          <a:bodyPr wrap="square" lIns="0" tIns="0" rIns="0" bIns="0" anchor="t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1600"/>
              </a:spcAft>
            </a:pPr>
            <a:r>
              <a:rPr lang="en-GB" sz="3600" b="1">
                <a:solidFill>
                  <a:srgbClr val="FFFFFF"/>
                </a:solidFill>
                <a:latin typeface="Aptos Display"/>
              </a:rPr>
              <a:t>Sectoral Partnerships</a:t>
            </a:r>
            <a:endParaRPr lang="en-GB"/>
          </a:p>
        </p:txBody>
      </p:sp>
      <p:sp>
        <p:nvSpPr>
          <p:cNvPr id="20" name="Sectoral Partnerships content 1"/>
          <p:cNvSpPr txBox="1"/>
          <p:nvPr/>
        </p:nvSpPr>
        <p:spPr>
          <a:xfrm>
            <a:off x="932688" y="1920240"/>
            <a:ext cx="10287000" cy="1325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srgbClr val="14181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Sectoral Partnerships bring together employers, further education providers and industry experts to shape apprenticeship qualifications and curriculum frameworks at Levels 2 and 3.</a:t>
            </a:r>
          </a:p>
        </p:txBody>
      </p:sp>
      <p:sp>
        <p:nvSpPr>
          <p:cNvPr id="21" name="Sectoral Partnerships content 2"/>
          <p:cNvSpPr txBox="1"/>
          <p:nvPr/>
        </p:nvSpPr>
        <p:spPr>
          <a:xfrm>
            <a:off x="932688" y="3657600"/>
            <a:ext cx="10287000" cy="1691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srgbClr val="14181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Partnerships review or develop apprenticeship frameworks when sectors identify training gaps, qualifications change, government introduces policy or working practices advance. This keeps frameworks aligned with changing industry requirements.</a:t>
            </a:r>
          </a:p>
        </p:txBody>
      </p:sp>
      <p:pic>
        <p:nvPicPr>
          <p:cNvPr id="23" name="Picture 4" descr="image.jpe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0360152" y="118872"/>
            <a:ext cx="1591056" cy="916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22341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Apprenticeship Brand Header"/>
          <p:cNvSpPr/>
          <p:nvPr/>
        </p:nvSpPr>
        <p:spPr>
          <a:xfrm>
            <a:off x="0" y="0"/>
            <a:ext cx="12192000" cy="1188720"/>
          </a:xfrm>
          <a:prstGeom prst="rect">
            <a:avLst/>
          </a:prstGeom>
          <a:solidFill>
            <a:srgbClr val="875E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368" y="201168"/>
            <a:ext cx="9464040" cy="822960"/>
          </a:xfrm>
        </p:spPr>
        <p:txBody>
          <a:bodyPr wrap="square" anchor="ctr">
            <a:normAutofit/>
          </a:bodyPr>
          <a:lstStyle/>
          <a:p>
            <a:r>
              <a:rPr lang="en-GB" sz="3600" b="1">
                <a:solidFill>
                  <a:srgbClr val="FFFFFF"/>
                </a:solidFill>
                <a:latin typeface="Aptos Display"/>
              </a:rPr>
              <a:t>Apprenticeship Week runs 1–5 February 2027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94944" y="1417320"/>
            <a:ext cx="4983480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2E78B5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NORTHERN IRELAND APPRENTICESHIP WEEK 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783080"/>
            <a:ext cx="5074920" cy="10241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400" b="1" i="0" u="none" strike="noStrike" kern="1200" cap="none" spc="0" normalizeH="0" baseline="0" noProof="0">
                <a:ln>
                  <a:noFill/>
                </a:ln>
                <a:solidFill>
                  <a:srgbClr val="14181D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1–5 FEB</a:t>
            </a:r>
            <a:endParaRPr kumimoji="0" sz="6400" b="1" i="0" u="none" strike="noStrike" kern="1200" cap="none" spc="0" normalizeH="0" baseline="0" noProof="0">
              <a:ln>
                <a:noFill/>
              </a:ln>
              <a:solidFill>
                <a:srgbClr val="14181D"/>
              </a:solidFill>
              <a:effectLst/>
              <a:uLnTx/>
              <a:uFillTx/>
              <a:latin typeface="Aptos Display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94944" y="2852928"/>
            <a:ext cx="4343400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srgbClr val="14181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2027 • Monday to Friday</a:t>
            </a: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srgbClr val="14181D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94944" y="3529584"/>
            <a:ext cx="4617720" cy="32004"/>
          </a:xfrm>
          <a:prstGeom prst="rect">
            <a:avLst/>
          </a:prstGeom>
          <a:solidFill>
            <a:srgbClr val="2E78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28232" y="1773936"/>
            <a:ext cx="4206240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>
                <a:ln>
                  <a:noFill/>
                </a:ln>
                <a:solidFill>
                  <a:srgbClr val="2E78B5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CONFIRMED WEEK DATES</a:t>
            </a:r>
            <a:endParaRPr kumimoji="0" sz="1200" b="1" i="0" u="none" strike="noStrike" kern="1200" cap="none" spc="0" normalizeH="0" baseline="0" noProof="0">
              <a:ln>
                <a:noFill/>
              </a:ln>
              <a:solidFill>
                <a:srgbClr val="009170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28232" y="2157984"/>
            <a:ext cx="4846320" cy="166199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586069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Northern Ireland Apprenticeship Week 2027 runs Monday 1 to Friday 5 February.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586069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586069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586069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We hold monthly RWG meetings to support and align both delivery and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586069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co-ordination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586069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.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428232" y="4059936"/>
            <a:ext cx="73152" cy="694944"/>
          </a:xfrm>
          <a:prstGeom prst="rect">
            <a:avLst/>
          </a:prstGeom>
          <a:solidFill>
            <a:srgbClr val="A572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711696" y="4032504"/>
            <a:ext cx="4480560" cy="5232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700" b="1" i="0" u="none" strike="noStrike" kern="1200" cap="none" spc="0" normalizeH="0" baseline="0" noProof="0" dirty="0">
                <a:ln>
                  <a:noFill/>
                </a:ln>
                <a:solidFill>
                  <a:srgbClr val="14181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Immediate action: </a:t>
            </a:r>
            <a:r>
              <a:rPr kumimoji="0" lang="en-GB" sz="1700" b="1" i="0" u="none" strike="noStrike" kern="1200" cap="none" spc="0" normalizeH="0" baseline="0" noProof="0" dirty="0">
                <a:ln>
                  <a:noFill/>
                </a:ln>
                <a:solidFill>
                  <a:srgbClr val="14181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align partner activity and </a:t>
            </a:r>
            <a:r>
              <a:rPr kumimoji="0" sz="1700" b="1" i="0" u="none" strike="noStrike" kern="1200" cap="none" spc="0" normalizeH="0" baseline="0" noProof="0" dirty="0">
                <a:ln>
                  <a:noFill/>
                </a:ln>
                <a:solidFill>
                  <a:srgbClr val="14181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external promotion </a:t>
            </a:r>
            <a:r>
              <a:rPr kumimoji="0" lang="en-GB" sz="1700" b="1" i="0" u="none" strike="noStrike" kern="1200" cap="none" spc="0" normalizeH="0" baseline="0" noProof="0" dirty="0">
                <a:ln>
                  <a:noFill/>
                </a:ln>
                <a:solidFill>
                  <a:srgbClr val="14181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to 1–5 February 2027</a:t>
            </a:r>
            <a:r>
              <a:rPr kumimoji="0" sz="1700" b="1" i="0" u="none" strike="noStrike" kern="1200" cap="none" spc="0" normalizeH="0" baseline="0" noProof="0" dirty="0">
                <a:ln>
                  <a:noFill/>
                </a:ln>
                <a:solidFill>
                  <a:srgbClr val="14181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94944" y="6446520"/>
            <a:ext cx="10698480" cy="1231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srgbClr val="586069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Source</a:t>
            </a:r>
            <a:r>
              <a:rPr kumimoji="0" sz="800" b="0" i="0" u="none" strike="noStrike" kern="1200" cap="none" spc="0" normalizeH="0" baseline="0" noProof="0">
                <a:ln>
                  <a:noFill/>
                </a:ln>
                <a:solidFill>
                  <a:srgbClr val="586069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: </a:t>
            </a: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586069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Week dates supplied for this update</a:t>
            </a:r>
            <a:r>
              <a:rPr kumimoji="0" sz="800" b="0" i="0" u="none" strike="noStrike" kern="1200" cap="none" spc="0" normalizeH="0" baseline="0" noProof="0">
                <a:ln>
                  <a:noFill/>
                </a:ln>
                <a:solidFill>
                  <a:srgbClr val="586069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. Status 7 September 2026.</a:t>
            </a:r>
          </a:p>
        </p:txBody>
      </p:sp>
      <p:pic>
        <p:nvPicPr>
          <p:cNvPr id="28" name="Official Apprenticeships Lock-up" descr="apprenticeship-lockup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60152" y="118872"/>
            <a:ext cx="1591056" cy="916228"/>
          </a:xfrm>
          <a:prstGeom prst="rect">
            <a:avLst/>
          </a:prstGeom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Apprenticeship Brand Header"/>
          <p:cNvSpPr/>
          <p:nvPr/>
        </p:nvSpPr>
        <p:spPr>
          <a:xfrm>
            <a:off x="0" y="0"/>
            <a:ext cx="12192000" cy="1188720"/>
          </a:xfrm>
          <a:prstGeom prst="rect">
            <a:avLst/>
          </a:prstGeom>
          <a:solidFill>
            <a:srgbClr val="875E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534CDF-A099-2C86-E96D-A747D11A55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368" y="201168"/>
            <a:ext cx="9464040" cy="822960"/>
          </a:xfrm>
        </p:spPr>
        <p:txBody>
          <a:bodyPr wrap="square" anchor="ctr">
            <a:normAutofit fontScale="90000"/>
          </a:bodyPr>
          <a:lstStyle/>
          <a:p>
            <a:r>
              <a:rPr lang="en-US" sz="3600" b="1">
                <a:solidFill>
                  <a:srgbClr val="FFFFFF"/>
                </a:solidFill>
                <a:latin typeface="Aptos Display"/>
              </a:rPr>
              <a:t>Citizen Space is live — event submissions close 8 January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94944" y="1353312"/>
            <a:ext cx="4663440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>
                <a:ln>
                  <a:noFill/>
                </a:ln>
                <a:solidFill>
                  <a:srgbClr val="2E78B5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NIAW2027 EVENT SUBMISSIONS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94944" y="1627632"/>
            <a:ext cx="8046720" cy="26161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700" b="0" i="0" u="none" strike="noStrike" kern="1200" cap="none" spc="0" normalizeH="0" baseline="0" noProof="0" dirty="0">
                <a:ln>
                  <a:noFill/>
                </a:ln>
                <a:solidFill>
                  <a:srgbClr val="586069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A clear hand-off 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586069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to</a:t>
            </a:r>
            <a:r>
              <a:rPr kumimoji="0" sz="1700" b="0" i="0" u="none" strike="noStrike" kern="1200" cap="none" spc="0" normalizeH="0" baseline="0" noProof="0" dirty="0">
                <a:ln>
                  <a:noFill/>
                </a:ln>
                <a:solidFill>
                  <a:srgbClr val="586069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event hosts to NI Direct publishing</a:t>
            </a:r>
          </a:p>
        </p:txBody>
      </p:sp>
      <p:sp>
        <p:nvSpPr>
          <p:cNvPr id="5" name="Rectangle 4"/>
          <p:cNvSpPr/>
          <p:nvPr/>
        </p:nvSpPr>
        <p:spPr>
          <a:xfrm>
            <a:off x="932688" y="2889504"/>
            <a:ext cx="9692640" cy="32004"/>
          </a:xfrm>
          <a:prstGeom prst="rect">
            <a:avLst/>
          </a:prstGeom>
          <a:solidFill>
            <a:srgbClr val="D9C6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Oval 5"/>
          <p:cNvSpPr/>
          <p:nvPr/>
        </p:nvSpPr>
        <p:spPr>
          <a:xfrm>
            <a:off x="960120" y="2743200"/>
            <a:ext cx="329184" cy="329184"/>
          </a:xfrm>
          <a:prstGeom prst="ellipse">
            <a:avLst/>
          </a:prstGeom>
          <a:solidFill>
            <a:srgbClr val="2E78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32688" y="2267712"/>
            <a:ext cx="2331720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500" b="1" i="0" u="none" strike="noStrike" kern="1200" cap="none" spc="0" normalizeH="0" baseline="0" noProof="0">
                <a:ln>
                  <a:noFill/>
                </a:ln>
                <a:solidFill>
                  <a:srgbClr val="2E78B5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LIVE NOW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32688" y="3273552"/>
            <a:ext cx="2331720" cy="6217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>
                <a:ln>
                  <a:noFill/>
                </a:ln>
                <a:solidFill>
                  <a:srgbClr val="14181D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Citizen Space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32688" y="3968496"/>
            <a:ext cx="233172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00" b="0" i="0" u="none" strike="noStrike" kern="1200" cap="none" spc="0" normalizeH="0" baseline="0" noProof="0">
                <a:ln>
                  <a:noFill/>
                </a:ln>
                <a:solidFill>
                  <a:srgbClr val="586069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Event form open</a:t>
            </a:r>
          </a:p>
        </p:txBody>
      </p:sp>
      <p:sp>
        <p:nvSpPr>
          <p:cNvPr id="10" name="Oval 9"/>
          <p:cNvSpPr/>
          <p:nvPr/>
        </p:nvSpPr>
        <p:spPr>
          <a:xfrm>
            <a:off x="3703320" y="2743200"/>
            <a:ext cx="329184" cy="329184"/>
          </a:xfrm>
          <a:prstGeom prst="ellipse">
            <a:avLst/>
          </a:prstGeom>
          <a:solidFill>
            <a:srgbClr val="A572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675887" y="2267712"/>
            <a:ext cx="2331720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500" b="1" i="0" u="none" strike="noStrike" kern="1200" cap="none" spc="0" normalizeH="0" baseline="0" noProof="0">
                <a:ln>
                  <a:noFill/>
                </a:ln>
                <a:solidFill>
                  <a:srgbClr val="A572AE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FRI 8 JAN 2027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75887" y="3273552"/>
            <a:ext cx="2331720" cy="6217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>
                <a:ln>
                  <a:noFill/>
                </a:ln>
                <a:solidFill>
                  <a:srgbClr val="14181D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Submissions close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75887" y="3968496"/>
            <a:ext cx="233172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00" b="0" i="0" u="none" strike="noStrike" kern="1200" cap="none" spc="0" normalizeH="0" baseline="0" noProof="0">
                <a:ln>
                  <a:noFill/>
                </a:ln>
                <a:solidFill>
                  <a:srgbClr val="586069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Final event details due</a:t>
            </a:r>
          </a:p>
        </p:txBody>
      </p:sp>
      <p:sp>
        <p:nvSpPr>
          <p:cNvPr id="14" name="Oval 13"/>
          <p:cNvSpPr/>
          <p:nvPr/>
        </p:nvSpPr>
        <p:spPr>
          <a:xfrm>
            <a:off x="6537960" y="2743200"/>
            <a:ext cx="329184" cy="329184"/>
          </a:xfrm>
          <a:prstGeom prst="ellipse">
            <a:avLst/>
          </a:prstGeom>
          <a:solidFill>
            <a:srgbClr val="2E78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510528" y="2267712"/>
            <a:ext cx="2331720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500" b="1" i="0" u="none" strike="noStrike" kern="1200" cap="none" spc="0" normalizeH="0" baseline="0" noProof="0">
                <a:ln>
                  <a:noFill/>
                </a:ln>
                <a:solidFill>
                  <a:srgbClr val="2E78B5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MON 11 JAN 2027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10528" y="3273552"/>
            <a:ext cx="2331720" cy="6217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>
                <a:ln>
                  <a:noFill/>
                </a:ln>
                <a:solidFill>
                  <a:srgbClr val="14181D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NI Direct publishing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10528" y="3968496"/>
            <a:ext cx="233172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00" b="0" i="0" u="none" strike="noStrike" kern="1200" cap="none" spc="0" normalizeH="0" baseline="0" noProof="0">
                <a:ln>
                  <a:noFill/>
                </a:ln>
                <a:solidFill>
                  <a:srgbClr val="586069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Events can be published</a:t>
            </a:r>
          </a:p>
        </p:txBody>
      </p:sp>
      <p:sp>
        <p:nvSpPr>
          <p:cNvPr id="18" name="Oval 17"/>
          <p:cNvSpPr/>
          <p:nvPr/>
        </p:nvSpPr>
        <p:spPr>
          <a:xfrm>
            <a:off x="9326880" y="2743200"/>
            <a:ext cx="329184" cy="329184"/>
          </a:xfrm>
          <a:prstGeom prst="ellipse">
            <a:avLst/>
          </a:prstGeom>
          <a:solidFill>
            <a:srgbClr val="2E78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299448" y="2267712"/>
            <a:ext cx="2331720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500" b="1" i="0" u="none" strike="noStrike" kern="1200" cap="none" spc="0" normalizeH="0" baseline="0" noProof="0">
                <a:ln>
                  <a:noFill/>
                </a:ln>
                <a:solidFill>
                  <a:srgbClr val="2E78B5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1–5 FEB 2027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299448" y="3273552"/>
            <a:ext cx="2331720" cy="6217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>
                <a:ln>
                  <a:noFill/>
                </a:ln>
                <a:solidFill>
                  <a:srgbClr val="14181D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Apprenticeship Week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299448" y="3968496"/>
            <a:ext cx="233172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00" b="0" i="0" u="none" strike="noStrike" kern="1200" cap="none" spc="0" normalizeH="0" baseline="0" noProof="0">
                <a:ln>
                  <a:noFill/>
                </a:ln>
                <a:solidFill>
                  <a:srgbClr val="586069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Campaign goes live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94944" y="4983480"/>
            <a:ext cx="73152" cy="658368"/>
          </a:xfrm>
          <a:prstGeom prst="rect">
            <a:avLst/>
          </a:prstGeom>
          <a:solidFill>
            <a:srgbClr val="A572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987552" y="4956048"/>
            <a:ext cx="9921240" cy="7863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900" b="1" i="0" u="none" strike="noStrike" kern="1200" cap="none" spc="0" normalizeH="0" baseline="0" noProof="0">
                <a:ln>
                  <a:noFill/>
                </a:ln>
                <a:solidFill>
                  <a:srgbClr val="14181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Action for event hosts: submit complete event information through Citizen Space by Friday 8 January 2027.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94944" y="6446520"/>
            <a:ext cx="1069848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" b="0" i="0" u="none" strike="noStrike" kern="1200" cap="none" spc="0" normalizeH="0" baseline="0" noProof="0">
                <a:ln>
                  <a:noFill/>
                </a:ln>
                <a:solidFill>
                  <a:srgbClr val="586069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Operational dates supplied for this update. Status 7 September 2026.</a:t>
            </a:r>
          </a:p>
        </p:txBody>
      </p:sp>
      <p:pic>
        <p:nvPicPr>
          <p:cNvPr id="26" name="Official Apprenticeships Lock-up" descr="apprenticeship-lockup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60152" y="118872"/>
            <a:ext cx="1591056" cy="916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392880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pprenticeship Brand Header"/>
          <p:cNvSpPr/>
          <p:nvPr/>
        </p:nvSpPr>
        <p:spPr>
          <a:xfrm>
            <a:off x="0" y="0"/>
            <a:ext cx="12192000" cy="1188720"/>
          </a:xfrm>
          <a:prstGeom prst="rect">
            <a:avLst/>
          </a:prstGeom>
          <a:solidFill>
            <a:srgbClr val="875E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5B9AE2C-D3CB-143C-77E9-747619DC90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368" y="201168"/>
            <a:ext cx="9464040" cy="822960"/>
          </a:xfrm>
        </p:spPr>
        <p:txBody>
          <a:bodyPr wrap="square" lIns="0" tIns="0" rIns="0" bIns="0" anchor="t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1600"/>
              </a:spcAft>
            </a:pPr>
            <a:r>
              <a:rPr lang="en-GB" sz="3600" b="1">
                <a:solidFill>
                  <a:srgbClr val="FFFFFF"/>
                </a:solidFill>
                <a:latin typeface="Aptos Display"/>
              </a:rPr>
              <a:t>NI Apprenticeship Awards</a:t>
            </a:r>
            <a:endParaRPr lang="en-GB"/>
          </a:p>
        </p:txBody>
      </p:sp>
      <p:pic>
        <p:nvPicPr>
          <p:cNvPr id="5" name="Picture 4" descr="image.jpe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0360152" y="118872"/>
            <a:ext cx="1591056" cy="91622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22960" y="1691640"/>
            <a:ext cx="1042416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000" b="1" i="0" u="none" strike="noStrike" kern="1200" cap="none" spc="0" normalizeH="0" baseline="0" noProof="0">
                <a:ln>
                  <a:noFill/>
                </a:ln>
                <a:solidFill>
                  <a:srgbClr val="875EA4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Annual competition and awards ceremony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2423160"/>
            <a:ext cx="10424160" cy="7772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00" b="0" i="0" u="none" strike="noStrike" kern="1200" cap="none" spc="0" normalizeH="0" baseline="0" noProof="0">
                <a:ln>
                  <a:noFill/>
                </a:ln>
                <a:solidFill>
                  <a:srgbClr val="14181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The Department holds the Northern Ireland Apprenticeship Awards (NIAA) each year.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3520440"/>
            <a:ext cx="1042416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1200" cap="none" spc="0" normalizeH="0" baseline="0" noProof="0">
                <a:ln>
                  <a:noFill/>
                </a:ln>
                <a:solidFill>
                  <a:srgbClr val="875EA4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Recognising achievement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4114800"/>
            <a:ext cx="10424160" cy="7772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00" b="0" i="0" u="none" strike="noStrike" kern="1200" cap="none" spc="0" normalizeH="0" baseline="0" noProof="0">
                <a:ln>
                  <a:noFill/>
                </a:ln>
                <a:solidFill>
                  <a:srgbClr val="14181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The competition recognises talent, achievement and good practice in apprenticeship delivery.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5166360"/>
            <a:ext cx="1042416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1200" cap="none" spc="0" normalizeH="0" baseline="0" noProof="0">
                <a:ln>
                  <a:noFill/>
                </a:ln>
                <a:solidFill>
                  <a:srgbClr val="875EA4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A cost-effective, high-profile platform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" y="5760720"/>
            <a:ext cx="1042416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00" b="0" i="0" u="none" strike="noStrike" kern="1200" cap="none" spc="0" normalizeH="0" baseline="0" noProof="0">
                <a:ln>
                  <a:noFill/>
                </a:ln>
                <a:solidFill>
                  <a:srgbClr val="14181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The Department delivers NIAA within available budgets.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Apprenticeship Brand Header"/>
          <p:cNvSpPr/>
          <p:nvPr/>
        </p:nvSpPr>
        <p:spPr>
          <a:xfrm>
            <a:off x="0" y="0"/>
            <a:ext cx="12192000" cy="1188720"/>
          </a:xfrm>
          <a:prstGeom prst="rect">
            <a:avLst/>
          </a:prstGeom>
          <a:solidFill>
            <a:srgbClr val="875E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368" y="201168"/>
            <a:ext cx="9464040" cy="822960"/>
          </a:xfrm>
        </p:spPr>
        <p:txBody>
          <a:bodyPr wrap="square" anchor="ctr">
            <a:normAutofit fontScale="90000"/>
          </a:bodyPr>
          <a:lstStyle/>
          <a:p>
            <a:r>
              <a:rPr lang="en-US" sz="3600" b="1">
                <a:solidFill>
                  <a:srgbClr val="FFFFFF"/>
                </a:solidFill>
                <a:latin typeface="Aptos Display"/>
              </a:rPr>
              <a:t>Three milestones frame the 2027 Apprenticeship Awards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94944" y="1371600"/>
            <a:ext cx="5669280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2E78B5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NORTHERN IRELAND APPRENTICESHIP AWARDS 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94944" y="1773936"/>
            <a:ext cx="7406640" cy="40233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00" b="1" i="0" u="none" strike="noStrike" kern="1200" cap="none" spc="0" normalizeH="0" baseline="0" noProof="0">
                <a:ln>
                  <a:noFill/>
                </a:ln>
                <a:solidFill>
                  <a:srgbClr val="14181D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A confirmed timetable from launch to ceremony</a:t>
            </a:r>
          </a:p>
        </p:txBody>
      </p:sp>
      <p:sp>
        <p:nvSpPr>
          <p:cNvPr id="5" name="Rectangle 4"/>
          <p:cNvSpPr/>
          <p:nvPr/>
        </p:nvSpPr>
        <p:spPr>
          <a:xfrm>
            <a:off x="1097280" y="2971800"/>
            <a:ext cx="9509760" cy="32004"/>
          </a:xfrm>
          <a:prstGeom prst="rect">
            <a:avLst/>
          </a:prstGeom>
          <a:solidFill>
            <a:srgbClr val="D9C6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Oval 5"/>
          <p:cNvSpPr/>
          <p:nvPr/>
        </p:nvSpPr>
        <p:spPr>
          <a:xfrm>
            <a:off x="1207008" y="2825496"/>
            <a:ext cx="329184" cy="329184"/>
          </a:xfrm>
          <a:prstGeom prst="ellipse">
            <a:avLst/>
          </a:prstGeom>
          <a:solidFill>
            <a:srgbClr val="2E78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70432" y="2322576"/>
            <a:ext cx="2212848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>
                <a:ln>
                  <a:noFill/>
                </a:ln>
                <a:solidFill>
                  <a:srgbClr val="2E78B5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01 SEP 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70432" y="3401568"/>
            <a:ext cx="2542032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00" b="1" i="0" u="none" strike="noStrike" kern="1200" cap="none" spc="0" normalizeH="0" baseline="0" noProof="0">
                <a:ln>
                  <a:noFill/>
                </a:ln>
                <a:solidFill>
                  <a:srgbClr val="14181D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Awards launched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70432" y="3840480"/>
            <a:ext cx="2542032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586069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Nominations opened</a:t>
            </a:r>
          </a:p>
        </p:txBody>
      </p:sp>
      <p:sp>
        <p:nvSpPr>
          <p:cNvPr id="10" name="Oval 9"/>
          <p:cNvSpPr/>
          <p:nvPr/>
        </p:nvSpPr>
        <p:spPr>
          <a:xfrm>
            <a:off x="4645152" y="2825496"/>
            <a:ext cx="329184" cy="329184"/>
          </a:xfrm>
          <a:prstGeom prst="ellipse">
            <a:avLst/>
          </a:prstGeom>
          <a:solidFill>
            <a:srgbClr val="A572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08576" y="2322576"/>
            <a:ext cx="2212848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>
                <a:ln>
                  <a:noFill/>
                </a:ln>
                <a:solidFill>
                  <a:srgbClr val="A572AE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23 OCT 2026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08576" y="3401568"/>
            <a:ext cx="2542032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00" b="1" i="0" u="none" strike="noStrike" kern="1200" cap="none" spc="0" normalizeH="0" baseline="0" noProof="0">
                <a:ln>
                  <a:noFill/>
                </a:ln>
                <a:solidFill>
                  <a:srgbClr val="14181D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Nominations close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08576" y="3840480"/>
            <a:ext cx="2542032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586069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12 noon</a:t>
            </a:r>
          </a:p>
        </p:txBody>
      </p:sp>
      <p:sp>
        <p:nvSpPr>
          <p:cNvPr id="14" name="Oval 13"/>
          <p:cNvSpPr/>
          <p:nvPr/>
        </p:nvSpPr>
        <p:spPr>
          <a:xfrm>
            <a:off x="8083296" y="2825496"/>
            <a:ext cx="329184" cy="329184"/>
          </a:xfrm>
          <a:prstGeom prst="ellipse">
            <a:avLst/>
          </a:prstGeom>
          <a:solidFill>
            <a:srgbClr val="2E78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046720" y="2322576"/>
            <a:ext cx="2212848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>
                <a:ln>
                  <a:noFill/>
                </a:ln>
                <a:solidFill>
                  <a:srgbClr val="2E78B5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25 FEB 2027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046720" y="3401568"/>
            <a:ext cx="2542032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00" b="1" i="0" u="none" strike="noStrike" kern="1200" cap="none" spc="0" normalizeH="0" baseline="0" noProof="0">
                <a:ln>
                  <a:noFill/>
                </a:ln>
                <a:solidFill>
                  <a:srgbClr val="14181D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Awards ceremony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46720" y="3840480"/>
            <a:ext cx="2542032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586069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Stormont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94944" y="5010912"/>
            <a:ext cx="73152" cy="658368"/>
          </a:xfrm>
          <a:prstGeom prst="rect">
            <a:avLst/>
          </a:prstGeom>
          <a:solidFill>
            <a:srgbClr val="A572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87552" y="4983480"/>
            <a:ext cx="9829800" cy="7498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>
                <a:ln>
                  <a:noFill/>
                </a:ln>
                <a:solidFill>
                  <a:srgbClr val="14181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Next milestone: nominations close at 12 noon on 23 October 2026.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94944" y="6446520"/>
            <a:ext cx="1069848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" b="0" i="0" u="none" strike="noStrike" kern="1200" cap="none" spc="0" normalizeH="0" baseline="0" noProof="0">
                <a:ln>
                  <a:noFill/>
                </a:ln>
                <a:solidFill>
                  <a:srgbClr val="586069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Sources: Department for the Economy; NI Business Info. Status 7 September 2026.</a:t>
            </a:r>
          </a:p>
        </p:txBody>
      </p:sp>
      <p:pic>
        <p:nvPicPr>
          <p:cNvPr id="22" name="Official Apprenticeships Lock-up" descr="apprenticeship-lockup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60152" y="118872"/>
            <a:ext cx="1591056" cy="916228"/>
          </a:xfrm>
          <a:prstGeom prst="rect">
            <a:avLst/>
          </a:prstGeom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pprenticeship Brand Header"/>
          <p:cNvSpPr/>
          <p:nvPr/>
        </p:nvSpPr>
        <p:spPr>
          <a:xfrm>
            <a:off x="0" y="0"/>
            <a:ext cx="12192000" cy="1188720"/>
          </a:xfrm>
          <a:prstGeom prst="rect">
            <a:avLst/>
          </a:prstGeom>
          <a:solidFill>
            <a:srgbClr val="875E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5B9AE2C-D3CB-143C-77E9-747619DC90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368" y="201168"/>
            <a:ext cx="9464040" cy="822960"/>
          </a:xfrm>
        </p:spPr>
        <p:txBody>
          <a:bodyPr wrap="square" lIns="0" tIns="0" rIns="0" bIns="0" anchor="t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1600"/>
              </a:spcAft>
            </a:pPr>
            <a:r>
              <a:rPr lang="en-GB" sz="3600" b="1">
                <a:solidFill>
                  <a:srgbClr val="FFFFFF"/>
                </a:solidFill>
                <a:latin typeface="Aptos Display"/>
              </a:rPr>
              <a:t>Summary: skills and participation</a:t>
            </a:r>
            <a:endParaRPr lang="en-GB"/>
          </a:p>
        </p:txBody>
      </p:sp>
      <p:pic>
        <p:nvPicPr>
          <p:cNvPr id="5" name="Picture 4" descr="image.jpe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0360152" y="118872"/>
            <a:ext cx="1591056" cy="91622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22960" y="1691640"/>
            <a:ext cx="10424160" cy="8686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00" b="0" i="0" u="none" strike="noStrike" kern="1200" cap="none" spc="0" normalizeH="0" baseline="0" noProof="0">
                <a:ln>
                  <a:noFill/>
                </a:ln>
                <a:solidFill>
                  <a:srgbClr val="14181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More people are gaining qualifications, fewer have low or no qualifications, and appetite for lifelong learning is growing.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2971800"/>
            <a:ext cx="4754880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400" b="1" i="0" u="none" strike="noStrike" kern="1200" cap="none" spc="0" normalizeH="0" baseline="0" noProof="0">
                <a:ln>
                  <a:noFill/>
                </a:ln>
                <a:solidFill>
                  <a:srgbClr val="875EA4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64%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3794760"/>
            <a:ext cx="4754880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1200" cap="none" spc="0" normalizeH="0" baseline="0" noProof="0">
                <a:ln>
                  <a:noFill/>
                </a:ln>
                <a:solidFill>
                  <a:srgbClr val="14181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increase in apprenticeship starts</a:t>
            </a:r>
            <a:br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sz="2000" b="0" i="0" u="none" strike="noStrike" kern="1200" cap="none" spc="0" normalizeH="0" baseline="0" noProof="0">
                <a:ln>
                  <a:noFill/>
                </a:ln>
                <a:solidFill>
                  <a:srgbClr val="14181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since 2019/20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09360" y="2971800"/>
            <a:ext cx="5029200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400" b="1" i="0" u="none" strike="noStrike" kern="1200" cap="none" spc="0" normalizeH="0" baseline="0" noProof="0">
                <a:ln>
                  <a:noFill/>
                </a:ln>
                <a:solidFill>
                  <a:srgbClr val="875EA4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More than 70%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09360" y="3794760"/>
            <a:ext cx="5029200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1200" cap="none" spc="0" normalizeH="0" baseline="0" noProof="0">
                <a:ln>
                  <a:noFill/>
                </a:ln>
                <a:solidFill>
                  <a:srgbClr val="14181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growth in traineeship participation</a:t>
            </a:r>
            <a:br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sz="2000" b="0" i="0" u="none" strike="noStrike" kern="1200" cap="none" spc="0" normalizeH="0" baseline="0" noProof="0">
                <a:ln>
                  <a:noFill/>
                </a:ln>
                <a:solidFill>
                  <a:srgbClr val="14181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in the last year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2960" y="5166360"/>
            <a:ext cx="10424160" cy="70025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00" b="0" i="0" u="none" strike="noStrike" kern="1200" cap="none" spc="0" normalizeH="0" baseline="0" noProof="0">
                <a:ln>
                  <a:noFill/>
                </a:ln>
                <a:solidFill>
                  <a:srgbClr val="14181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These figures represent thousands of people gaining skills, building careers and contributing to our economy.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pprenticeship Brand Header"/>
          <p:cNvSpPr/>
          <p:nvPr/>
        </p:nvSpPr>
        <p:spPr>
          <a:xfrm>
            <a:off x="0" y="0"/>
            <a:ext cx="12192000" cy="1188720"/>
          </a:xfrm>
          <a:prstGeom prst="rect">
            <a:avLst/>
          </a:prstGeom>
          <a:solidFill>
            <a:srgbClr val="875E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5B9AE2C-D3CB-143C-77E9-747619DC90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368" y="201168"/>
            <a:ext cx="9464040" cy="822960"/>
          </a:xfrm>
        </p:spPr>
        <p:txBody>
          <a:bodyPr wrap="square" lIns="0" tIns="0" rIns="0" bIns="0" anchor="t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1600"/>
              </a:spcAft>
            </a:pPr>
            <a:r>
              <a:rPr lang="en-GB" sz="3600" b="1">
                <a:solidFill>
                  <a:srgbClr val="FFFFFF"/>
                </a:solidFill>
                <a:latin typeface="Aptos Display"/>
              </a:rPr>
              <a:t>Summary: future opportunities</a:t>
            </a:r>
            <a:endParaRPr lang="en-GB"/>
          </a:p>
        </p:txBody>
      </p:sp>
      <p:pic>
        <p:nvPicPr>
          <p:cNvPr id="5" name="Picture 4" descr="image.jpe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0360152" y="118872"/>
            <a:ext cx="1591056" cy="91622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822960" y="1783080"/>
            <a:ext cx="10424160" cy="50148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>
                <a:ln>
                  <a:noFill/>
                </a:ln>
                <a:solidFill>
                  <a:srgbClr val="875EA4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Opportunities for innovation.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" y="2880360"/>
            <a:ext cx="10424160" cy="50148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>
                <a:ln>
                  <a:noFill/>
                </a:ln>
                <a:solidFill>
                  <a:srgbClr val="875EA4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Opportunities for growth.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2960" y="4251960"/>
            <a:ext cx="10424160" cy="101854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14181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Opportunities to build a workforce that is adaptable, skilled and ready for the future.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pprenticeship Brand Background" descr="apprenticeship-background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E7C37FC-97FA-0260-2D0A-63A3351AC3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2458" y="3055434"/>
            <a:ext cx="10361341" cy="2386361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Thanks for asking us along and we will be here after to chat and help support any of you interested in the apprenticeship model.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222007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A5290D7-B009-B92B-EC16-8B1D1532EA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DFADFB3-3D44-49A8-AE3B-A87C61607F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B912AE0-CAD9-4F8F-A2A2-BDF07D4EDD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BD7C2DEF-63C5-495B-BBE5-720E5D12B4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E21E403-0B61-4473-BE57-AB0F163796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FA7EF4F-D42E-B773-B150-2DDABBD4D9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696" y="643464"/>
            <a:ext cx="3761964" cy="3273061"/>
          </a:xfrm>
          <a:noFill/>
          <a:ln w="19050">
            <a:noFill/>
            <a:prstDash val="dash"/>
          </a:ln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dirty="0"/>
              <a:t>OTHER Skills Support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A56C484-7AF0-27C1-40A0-EC77186AEC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2969148"/>
              </p:ext>
            </p:extLst>
          </p:nvPr>
        </p:nvGraphicFramePr>
        <p:xfrm>
          <a:off x="5114925" y="399345"/>
          <a:ext cx="6705600" cy="5791903"/>
        </p:xfrm>
        <a:graphic>
          <a:graphicData uri="http://schemas.openxmlformats.org/drawingml/2006/table">
            <a:tbl>
              <a:tblPr>
                <a:tableStyleId>{9D7B26C5-4107-4FEC-AEDC-1716B250A1EF}</a:tableStyleId>
              </a:tblPr>
              <a:tblGrid>
                <a:gridCol w="6705600">
                  <a:extLst>
                    <a:ext uri="{9D8B030D-6E8A-4147-A177-3AD203B41FA5}">
                      <a16:colId xmlns:a16="http://schemas.microsoft.com/office/drawing/2014/main" val="621411610"/>
                    </a:ext>
                  </a:extLst>
                </a:gridCol>
              </a:tblGrid>
              <a:tr h="145600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800" dirty="0">
                          <a:effectLst/>
                        </a:rPr>
                        <a:t>Personal Learning Account Fund</a:t>
                      </a:r>
                    </a:p>
                  </a:txBody>
                  <a:tcPr marL="84469" marR="84469" marT="42234" marB="42234" anchor="ctr"/>
                </a:tc>
                <a:extLst>
                  <a:ext uri="{0D108BD9-81ED-4DB2-BD59-A6C34878D82A}">
                    <a16:rowId xmlns:a16="http://schemas.microsoft.com/office/drawing/2014/main" val="4079620485"/>
                  </a:ext>
                </a:extLst>
              </a:tr>
              <a:tr h="54689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800" dirty="0">
                          <a:effectLst/>
                        </a:rPr>
                        <a:t>Skills Focus</a:t>
                      </a:r>
                    </a:p>
                  </a:txBody>
                  <a:tcPr marL="84469" marR="84469" marT="42234" marB="42234" anchor="ctr"/>
                </a:tc>
                <a:extLst>
                  <a:ext uri="{0D108BD9-81ED-4DB2-BD59-A6C34878D82A}">
                    <a16:rowId xmlns:a16="http://schemas.microsoft.com/office/drawing/2014/main" val="684201260"/>
                  </a:ext>
                </a:extLst>
              </a:tr>
              <a:tr h="54689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800" dirty="0">
                          <a:effectLst/>
                        </a:rPr>
                        <a:t>InnovateUs</a:t>
                      </a:r>
                    </a:p>
                  </a:txBody>
                  <a:tcPr marL="84469" marR="84469" marT="42234" marB="42234" anchor="ctr"/>
                </a:tc>
                <a:extLst>
                  <a:ext uri="{0D108BD9-81ED-4DB2-BD59-A6C34878D82A}">
                    <a16:rowId xmlns:a16="http://schemas.microsoft.com/office/drawing/2014/main" val="3904197514"/>
                  </a:ext>
                </a:extLst>
              </a:tr>
              <a:tr h="54689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800" dirty="0">
                          <a:effectLst/>
                        </a:rPr>
                        <a:t>Traineeships</a:t>
                      </a:r>
                    </a:p>
                  </a:txBody>
                  <a:tcPr marL="84469" marR="84469" marT="42234" marB="42234" anchor="ctr"/>
                </a:tc>
                <a:extLst>
                  <a:ext uri="{0D108BD9-81ED-4DB2-BD59-A6C34878D82A}">
                    <a16:rowId xmlns:a16="http://schemas.microsoft.com/office/drawing/2014/main" val="3491919905"/>
                  </a:ext>
                </a:extLst>
              </a:tr>
              <a:tr h="54689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800" dirty="0">
                          <a:effectLst/>
                        </a:rPr>
                        <a:t>Skills for Life and Work</a:t>
                      </a:r>
                    </a:p>
                  </a:txBody>
                  <a:tcPr marL="84469" marR="84469" marT="42234" marB="42234" anchor="ctr"/>
                </a:tc>
                <a:extLst>
                  <a:ext uri="{0D108BD9-81ED-4DB2-BD59-A6C34878D82A}">
                    <a16:rowId xmlns:a16="http://schemas.microsoft.com/office/drawing/2014/main" val="3553610303"/>
                  </a:ext>
                </a:extLst>
              </a:tr>
              <a:tr h="54689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800" dirty="0">
                          <a:effectLst/>
                        </a:rPr>
                        <a:t>Job Start Programme</a:t>
                      </a:r>
                    </a:p>
                  </a:txBody>
                  <a:tcPr marL="84469" marR="84469" marT="42234" marB="42234" anchor="ctr"/>
                </a:tc>
                <a:extLst>
                  <a:ext uri="{0D108BD9-81ED-4DB2-BD59-A6C34878D82A}">
                    <a16:rowId xmlns:a16="http://schemas.microsoft.com/office/drawing/2014/main" val="1041301250"/>
                  </a:ext>
                </a:extLst>
              </a:tr>
              <a:tr h="80070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800" dirty="0">
                          <a:effectLst/>
                        </a:rPr>
                        <a:t>Work Experience Programme</a:t>
                      </a:r>
                    </a:p>
                  </a:txBody>
                  <a:tcPr marL="84469" marR="84469" marT="42234" marB="42234" anchor="ctr"/>
                </a:tc>
                <a:extLst>
                  <a:ext uri="{0D108BD9-81ED-4DB2-BD59-A6C34878D82A}">
                    <a16:rowId xmlns:a16="http://schemas.microsoft.com/office/drawing/2014/main" val="2576859373"/>
                  </a:ext>
                </a:extLst>
              </a:tr>
              <a:tr h="80070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800" dirty="0">
                          <a:effectLst/>
                        </a:rPr>
                        <a:t>JBO Adviser Discretion Fund</a:t>
                      </a:r>
                    </a:p>
                  </a:txBody>
                  <a:tcPr marL="84469" marR="84469" marT="42234" marB="42234" anchor="ctr"/>
                </a:tc>
                <a:extLst>
                  <a:ext uri="{0D108BD9-81ED-4DB2-BD59-A6C34878D82A}">
                    <a16:rowId xmlns:a16="http://schemas.microsoft.com/office/drawing/2014/main" val="23085688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6495971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5E56E-122D-243C-4AF8-149C3FF16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609600"/>
            <a:ext cx="10209741" cy="1320800"/>
          </a:xfrm>
        </p:spPr>
        <p:txBody>
          <a:bodyPr/>
          <a:lstStyle/>
          <a:p>
            <a:r>
              <a:rPr lang="en-GB" dirty="0"/>
              <a:t>Personal Learning Account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7891A5-601F-2A68-23F0-38FD7EE1B3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280" y="1844040"/>
            <a:ext cx="7410256" cy="4866640"/>
          </a:xfrm>
        </p:spPr>
        <p:txBody>
          <a:bodyPr>
            <a:normAutofit lnSpcReduction="10000"/>
          </a:bodyPr>
          <a:lstStyle/>
          <a:p>
            <a:r>
              <a:rPr lang="en-GB" sz="2400" dirty="0"/>
              <a:t>Over 2,000 applications to date with 1,400 approved for funding</a:t>
            </a:r>
          </a:p>
          <a:p>
            <a:r>
              <a:rPr lang="en-GB" sz="2400" dirty="0"/>
              <a:t>Up to £500 to help someone upskill and find employment or progress in their career</a:t>
            </a:r>
          </a:p>
          <a:p>
            <a:r>
              <a:rPr lang="en-GB" sz="2400" dirty="0"/>
              <a:t>For those self employed must enable them to gain more income by offering more services</a:t>
            </a:r>
          </a:p>
          <a:p>
            <a:r>
              <a:rPr lang="en-GB" sz="2400" dirty="0"/>
              <a:t>Must be transformative – not just general CPD or upskilling</a:t>
            </a:r>
          </a:p>
          <a:p>
            <a:r>
              <a:rPr lang="en-GB" sz="2400" dirty="0"/>
              <a:t>100% funded (up to £500)</a:t>
            </a:r>
          </a:p>
          <a:p>
            <a:r>
              <a:rPr lang="en-GB" sz="2400" dirty="0"/>
              <a:t>Courses or funding must not be available through other programmes</a:t>
            </a:r>
          </a:p>
          <a:p>
            <a:r>
              <a:rPr lang="en-GB" sz="2400" dirty="0"/>
              <a:t>Application made via CCG Grants and Funding Unit</a:t>
            </a:r>
          </a:p>
        </p:txBody>
      </p:sp>
      <p:sp>
        <p:nvSpPr>
          <p:cNvPr id="4" name="Wave 3">
            <a:extLst>
              <a:ext uri="{FF2B5EF4-FFF2-40B4-BE49-F238E27FC236}">
                <a16:creationId xmlns:a16="http://schemas.microsoft.com/office/drawing/2014/main" id="{ED44202D-50EF-E438-2BFE-E6892C30CD59}"/>
              </a:ext>
            </a:extLst>
          </p:cNvPr>
          <p:cNvSpPr/>
          <p:nvPr/>
        </p:nvSpPr>
        <p:spPr>
          <a:xfrm>
            <a:off x="7745536" y="4056612"/>
            <a:ext cx="3857105" cy="1593100"/>
          </a:xfrm>
          <a:prstGeom prst="wav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Closed currently but set to reopen in April 2027</a:t>
            </a:r>
          </a:p>
        </p:txBody>
      </p:sp>
      <p:pic>
        <p:nvPicPr>
          <p:cNvPr id="6" name="Picture 5" descr="Adults writing and consulting textbooks">
            <a:extLst>
              <a:ext uri="{FF2B5EF4-FFF2-40B4-BE49-F238E27FC236}">
                <a16:creationId xmlns:a16="http://schemas.microsoft.com/office/drawing/2014/main" id="{DA070D81-0A9A-A64F-966A-11827F31A0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5536" y="1930400"/>
            <a:ext cx="3857105" cy="2571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35244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F3AD13E-026E-8776-508A-A9873279C6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2612077"/>
              </p:ext>
            </p:extLst>
          </p:nvPr>
        </p:nvGraphicFramePr>
        <p:xfrm>
          <a:off x="792162" y="310090"/>
          <a:ext cx="9999663" cy="621453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999933">
                  <a:extLst>
                    <a:ext uri="{9D8B030D-6E8A-4147-A177-3AD203B41FA5}">
                      <a16:colId xmlns:a16="http://schemas.microsoft.com/office/drawing/2014/main" val="4029851210"/>
                    </a:ext>
                  </a:extLst>
                </a:gridCol>
                <a:gridCol w="1999933">
                  <a:extLst>
                    <a:ext uri="{9D8B030D-6E8A-4147-A177-3AD203B41FA5}">
                      <a16:colId xmlns:a16="http://schemas.microsoft.com/office/drawing/2014/main" val="2130877001"/>
                    </a:ext>
                  </a:extLst>
                </a:gridCol>
                <a:gridCol w="1999933">
                  <a:extLst>
                    <a:ext uri="{9D8B030D-6E8A-4147-A177-3AD203B41FA5}">
                      <a16:colId xmlns:a16="http://schemas.microsoft.com/office/drawing/2014/main" val="2926241750"/>
                    </a:ext>
                  </a:extLst>
                </a:gridCol>
                <a:gridCol w="2111871">
                  <a:extLst>
                    <a:ext uri="{9D8B030D-6E8A-4147-A177-3AD203B41FA5}">
                      <a16:colId xmlns:a16="http://schemas.microsoft.com/office/drawing/2014/main" val="3302310475"/>
                    </a:ext>
                  </a:extLst>
                </a:gridCol>
                <a:gridCol w="1887993">
                  <a:extLst>
                    <a:ext uri="{9D8B030D-6E8A-4147-A177-3AD203B41FA5}">
                      <a16:colId xmlns:a16="http://schemas.microsoft.com/office/drawing/2014/main" val="2913100457"/>
                    </a:ext>
                  </a:extLst>
                </a:gridCol>
              </a:tblGrid>
              <a:tr h="773749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What is it?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Who is it for?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How do I find out more?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Support Organisations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2196784"/>
                  </a:ext>
                </a:extLst>
              </a:tr>
              <a:tr h="2720393">
                <a:tc>
                  <a:txBody>
                    <a:bodyPr/>
                    <a:lstStyle/>
                    <a:p>
                      <a:r>
                        <a:rPr lang="en-GB" dirty="0"/>
                        <a:t>Skills Focus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Tailored training for small to medium-sized businesses to increase the skills levels of their existing workforce.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 small to medium-sized businesses in NI with fewer than 250 employees.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Speak to the colleges today or </a:t>
                      </a:r>
                    </a:p>
                    <a:p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the nibusinessinfo.co.uk website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Northern Ireland Regional Colleges</a:t>
                      </a:r>
                    </a:p>
                    <a:p>
                      <a:pPr lvl="0"/>
                      <a:endParaRPr lang="en-GB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Department for the Economy (DfE)</a:t>
                      </a:r>
                    </a:p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9049439"/>
                  </a:ext>
                </a:extLst>
              </a:tr>
              <a:tr h="2720393">
                <a:tc>
                  <a:txBody>
                    <a:bodyPr/>
                    <a:lstStyle/>
                    <a:p>
                      <a:r>
                        <a:rPr lang="en-GB" dirty="0"/>
                        <a:t>Innovate 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Fully funded training for small businesses to undertake innovation activity and drive growth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Employers and businesses in Northern Ireland with fewer than 50 employees.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Speak to the colleges today or </a:t>
                      </a:r>
                    </a:p>
                    <a:p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the nibusinessinfo.co.uk website</a:t>
                      </a:r>
                      <a:endParaRPr lang="en-GB" dirty="0"/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Northern Ireland Regional Colleges</a:t>
                      </a:r>
                    </a:p>
                    <a:p>
                      <a:pPr lvl="0"/>
                      <a:endParaRPr lang="en-GB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Department for the Economy (DfE)</a:t>
                      </a:r>
                    </a:p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569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9209242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27CFE8-C790-0A86-21D5-243DF54186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D521439-18F2-A7E3-3ACA-934B4852DF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0107109"/>
              </p:ext>
            </p:extLst>
          </p:nvPr>
        </p:nvGraphicFramePr>
        <p:xfrm>
          <a:off x="792161" y="310090"/>
          <a:ext cx="10152065" cy="630322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030413">
                  <a:extLst>
                    <a:ext uri="{9D8B030D-6E8A-4147-A177-3AD203B41FA5}">
                      <a16:colId xmlns:a16="http://schemas.microsoft.com/office/drawing/2014/main" val="4029851210"/>
                    </a:ext>
                  </a:extLst>
                </a:gridCol>
                <a:gridCol w="2030413">
                  <a:extLst>
                    <a:ext uri="{9D8B030D-6E8A-4147-A177-3AD203B41FA5}">
                      <a16:colId xmlns:a16="http://schemas.microsoft.com/office/drawing/2014/main" val="2130877001"/>
                    </a:ext>
                  </a:extLst>
                </a:gridCol>
                <a:gridCol w="2030413">
                  <a:extLst>
                    <a:ext uri="{9D8B030D-6E8A-4147-A177-3AD203B41FA5}">
                      <a16:colId xmlns:a16="http://schemas.microsoft.com/office/drawing/2014/main" val="2926241750"/>
                    </a:ext>
                  </a:extLst>
                </a:gridCol>
                <a:gridCol w="2030413">
                  <a:extLst>
                    <a:ext uri="{9D8B030D-6E8A-4147-A177-3AD203B41FA5}">
                      <a16:colId xmlns:a16="http://schemas.microsoft.com/office/drawing/2014/main" val="3302310475"/>
                    </a:ext>
                  </a:extLst>
                </a:gridCol>
                <a:gridCol w="2030413">
                  <a:extLst>
                    <a:ext uri="{9D8B030D-6E8A-4147-A177-3AD203B41FA5}">
                      <a16:colId xmlns:a16="http://schemas.microsoft.com/office/drawing/2014/main" val="2913100457"/>
                    </a:ext>
                  </a:extLst>
                </a:gridCol>
              </a:tblGrid>
              <a:tr h="61806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What is it?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Who is it for?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How do I find out more?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Support Organisations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2196784"/>
                  </a:ext>
                </a:extLst>
              </a:tr>
              <a:tr h="2737156">
                <a:tc>
                  <a:txBody>
                    <a:bodyPr/>
                    <a:lstStyle/>
                    <a:p>
                      <a:r>
                        <a:rPr lang="en-GB" dirty="0"/>
                        <a:t>Traineeships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Traineeships allow you to nurture the next generation, helping your business to develop a loyal, talented workforce.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Any employer in NI that  holds Employer and Public Liability Insurance. (Traineeships are open to unemployed only).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Speak to the colleges today or </a:t>
                      </a:r>
                    </a:p>
                    <a:p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the nibusinessinfo.co.uk website</a:t>
                      </a:r>
                      <a:endParaRPr lang="en-GB" dirty="0"/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Northern Ireland Regional Colleges</a:t>
                      </a:r>
                    </a:p>
                    <a:p>
                      <a:pPr lvl="0"/>
                      <a:endParaRPr lang="en-GB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Department for the Economy (DfE)</a:t>
                      </a:r>
                    </a:p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3134356"/>
                  </a:ext>
                </a:extLst>
              </a:tr>
              <a:tr h="2925987">
                <a:tc>
                  <a:txBody>
                    <a:bodyPr/>
                    <a:lstStyle/>
                    <a:p>
                      <a:r>
                        <a:rPr lang="en-GB" dirty="0"/>
                        <a:t>Skills for Life and 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training programme for young people who want to develop their skills and get ready for work.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Any size business in NI. (Participants are young people needing experience).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Email DFE on  </a:t>
                      </a:r>
                      <a:r>
                        <a:rPr lang="fr-FR" dirty="0">
                          <a:hlinkClick r:id="rId2"/>
                        </a:rPr>
                        <a:t>skillsforlifeandwork@economy-ni.gov.uk</a:t>
                      </a:r>
                      <a:r>
                        <a:rPr lang="fr-FR" dirty="0"/>
                        <a:t> </a:t>
                      </a: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or </a:t>
                      </a:r>
                    </a:p>
                    <a:p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the nibusinessinfo.co.uk website</a:t>
                      </a:r>
                      <a:endParaRPr lang="en-GB" dirty="0"/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Department for the Economy (DfE)</a:t>
                      </a:r>
                    </a:p>
                    <a:p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Youth Inclusion Branch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0022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009765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F6EDE8-9734-FB55-380E-7533E1DC03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8B2E3ED-1F3B-6AB8-0A01-D269366252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1319274"/>
              </p:ext>
            </p:extLst>
          </p:nvPr>
        </p:nvGraphicFramePr>
        <p:xfrm>
          <a:off x="792161" y="310090"/>
          <a:ext cx="10190165" cy="609177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038033">
                  <a:extLst>
                    <a:ext uri="{9D8B030D-6E8A-4147-A177-3AD203B41FA5}">
                      <a16:colId xmlns:a16="http://schemas.microsoft.com/office/drawing/2014/main" val="4029851210"/>
                    </a:ext>
                  </a:extLst>
                </a:gridCol>
                <a:gridCol w="2038033">
                  <a:extLst>
                    <a:ext uri="{9D8B030D-6E8A-4147-A177-3AD203B41FA5}">
                      <a16:colId xmlns:a16="http://schemas.microsoft.com/office/drawing/2014/main" val="2130877001"/>
                    </a:ext>
                  </a:extLst>
                </a:gridCol>
                <a:gridCol w="2038033">
                  <a:extLst>
                    <a:ext uri="{9D8B030D-6E8A-4147-A177-3AD203B41FA5}">
                      <a16:colId xmlns:a16="http://schemas.microsoft.com/office/drawing/2014/main" val="2926241750"/>
                    </a:ext>
                  </a:extLst>
                </a:gridCol>
                <a:gridCol w="2038033">
                  <a:extLst>
                    <a:ext uri="{9D8B030D-6E8A-4147-A177-3AD203B41FA5}">
                      <a16:colId xmlns:a16="http://schemas.microsoft.com/office/drawing/2014/main" val="3302310475"/>
                    </a:ext>
                  </a:extLst>
                </a:gridCol>
                <a:gridCol w="2038033">
                  <a:extLst>
                    <a:ext uri="{9D8B030D-6E8A-4147-A177-3AD203B41FA5}">
                      <a16:colId xmlns:a16="http://schemas.microsoft.com/office/drawing/2014/main" val="2913100457"/>
                    </a:ext>
                  </a:extLst>
                </a:gridCol>
              </a:tblGrid>
              <a:tr h="696815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What is it?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Who is it for?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How do I find out more?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Support Organisations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2196784"/>
                  </a:ext>
                </a:extLst>
              </a:tr>
              <a:tr h="2787260">
                <a:tc>
                  <a:txBody>
                    <a:bodyPr/>
                    <a:lstStyle/>
                    <a:p>
                      <a:r>
                        <a:rPr lang="en-GB" dirty="0"/>
                        <a:t>Work Experience Programme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Work Experience Programme offers short work experience placements with local employers.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Any employer in NI.</a:t>
                      </a:r>
                    </a:p>
                    <a:p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(Participants are to 16-65 year olds who are unemployed or in receipt of benefits.)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Speak to your local Jobs and Benefits Office Employer Advisors</a:t>
                      </a:r>
                    </a:p>
                    <a:p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or </a:t>
                      </a:r>
                    </a:p>
                    <a:p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the nibusinessinfo.co.uk website</a:t>
                      </a:r>
                      <a:endParaRPr lang="en-GB" dirty="0"/>
                    </a:p>
                    <a:p>
                      <a:endParaRPr lang="en-GB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Department for Communities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3878494"/>
                  </a:ext>
                </a:extLst>
              </a:tr>
              <a:tr h="110168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>
                          <a:effectLst/>
                        </a:rPr>
                        <a:t>JBO Adviser Discretion Fund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 is a non-repayable grant award of up to £1,500 used to remove a barrier to employment.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Those receiving benefits can speak to their work coach about eligibility. Case by case basis.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Speak to your local Jobs and Benefits Office Work Coach.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Department for Communities</a:t>
                      </a:r>
                    </a:p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41041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1167953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D94F7C0-1344-4B3C-AFCB-E7F006BB53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EC584A2-4215-4DB8-AE1F-E3768D77E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17F5E3E-42EB-BB3C-5544-E7B1872C95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22925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DFADFB3-3D44-49A8-AE3B-A87C61607F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B912AE0-CAD9-4F8F-A2A2-BDF07D4EDD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04A232E-9981-3B80-62DF-32F6D3887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7410" y="1803405"/>
            <a:ext cx="6132990" cy="182509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 sz="6000" dirty="0"/>
              <a:t>ANY Questions?</a:t>
            </a:r>
          </a:p>
        </p:txBody>
      </p:sp>
      <p:pic>
        <p:nvPicPr>
          <p:cNvPr id="4" name="Graphic 3" descr="Thought outline">
            <a:extLst>
              <a:ext uri="{FF2B5EF4-FFF2-40B4-BE49-F238E27FC236}">
                <a16:creationId xmlns:a16="http://schemas.microsoft.com/office/drawing/2014/main" id="{ECBF6D78-D369-72AE-CDBE-8A8F815B92E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444752" y="1801368"/>
            <a:ext cx="2660904" cy="2660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78094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4A232E-9981-3B80-62DF-32F6D3887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7665" y="989157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en-GB" sz="5400" dirty="0"/>
              <a:t>Thank you!</a:t>
            </a:r>
          </a:p>
        </p:txBody>
      </p:sp>
      <p:pic>
        <p:nvPicPr>
          <p:cNvPr id="4" name="Picture 3" descr="A picture containing icon&#10;&#10;Description automatically generated">
            <a:extLst>
              <a:ext uri="{FF2B5EF4-FFF2-40B4-BE49-F238E27FC236}">
                <a16:creationId xmlns:a16="http://schemas.microsoft.com/office/drawing/2014/main" id="{55683F02-D983-2AA9-1BF7-D57E9DA37B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0764" y="2309957"/>
            <a:ext cx="5970469" cy="3241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668993"/>
      </p:ext>
    </p:extLst>
  </p:cSld>
  <p:clrMapOvr>
    <a:masterClrMapping/>
  </p:clrMapOvr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ppt/theme/theme4.xml><?xml version="1.0" encoding="utf-8"?>
<a:theme xmlns:a="http://schemas.openxmlformats.org/drawingml/2006/main" name="8_Office Theme">
  <a:themeElements>
    <a:clrScheme name="Custom 19">
      <a:dk1>
        <a:srgbClr val="000000"/>
      </a:dk1>
      <a:lt1>
        <a:srgbClr val="FFFFFF"/>
      </a:lt1>
      <a:dk2>
        <a:srgbClr val="004C6C"/>
      </a:dk2>
      <a:lt2>
        <a:srgbClr val="D2D200"/>
      </a:lt2>
      <a:accent1>
        <a:srgbClr val="000000"/>
      </a:accent1>
      <a:accent2>
        <a:srgbClr val="004C6C"/>
      </a:accent2>
      <a:accent3>
        <a:srgbClr val="17B585"/>
      </a:accent3>
      <a:accent4>
        <a:srgbClr val="00AEEF"/>
      </a:accent4>
      <a:accent5>
        <a:srgbClr val="000000"/>
      </a:accent5>
      <a:accent6>
        <a:srgbClr val="004C6C"/>
      </a:accent6>
      <a:hlink>
        <a:srgbClr val="17B585"/>
      </a:hlink>
      <a:folHlink>
        <a:srgbClr val="00AEE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chemeClr val="accent4"/>
            </a:gs>
            <a:gs pos="0">
              <a:schemeClr val="tx2"/>
            </a:gs>
          </a:gsLst>
          <a:lin ang="10800000" scaled="1"/>
          <a:tileRect/>
        </a:gradFill>
        <a:ln>
          <a:noFill/>
        </a:ln>
        <a:effectLst/>
      </a:spPr>
      <a:bodyPr rtlCol="0" anchor="ctr"/>
      <a:lstStyle>
        <a:defPPr algn="ctr">
          <a:defRPr dirty="0">
            <a:solidFill>
              <a:schemeClr val="bg1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1547</TotalTime>
  <Words>5184</Words>
  <Application>Microsoft Office PowerPoint</Application>
  <PresentationFormat>Widescreen</PresentationFormat>
  <Paragraphs>825</Paragraphs>
  <Slides>78</Slides>
  <Notes>46</Notes>
  <HiddenSlides>1</HiddenSlides>
  <MMClips>1</MMClips>
  <ScaleCrop>false</ScaleCrop>
  <HeadingPairs>
    <vt:vector size="6" baseType="variant">
      <vt:variant>
        <vt:lpstr>Fonts Used</vt:lpstr>
      </vt:variant>
      <vt:variant>
        <vt:i4>17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78</vt:i4>
      </vt:variant>
    </vt:vector>
  </HeadingPairs>
  <TitlesOfParts>
    <vt:vector size="99" baseType="lpstr">
      <vt:lpstr>Aileron Regular</vt:lpstr>
      <vt:lpstr>Amasis MT Pro</vt:lpstr>
      <vt:lpstr>Aptos</vt:lpstr>
      <vt:lpstr>Aptos Display</vt:lpstr>
      <vt:lpstr>Arial</vt:lpstr>
      <vt:lpstr>Calibri</vt:lpstr>
      <vt:lpstr>Calibri Light</vt:lpstr>
      <vt:lpstr>Century Gothic</vt:lpstr>
      <vt:lpstr>CircularAirPro-Bold</vt:lpstr>
      <vt:lpstr>DejaVu Sans</vt:lpstr>
      <vt:lpstr>Helvetica Neue</vt:lpstr>
      <vt:lpstr>Montserrat</vt:lpstr>
      <vt:lpstr>Montserrat Light</vt:lpstr>
      <vt:lpstr>Montserrat SemiBold</vt:lpstr>
      <vt:lpstr>niweb</vt:lpstr>
      <vt:lpstr>Wingdings</vt:lpstr>
      <vt:lpstr>Wingdings,Sans-Serif</vt:lpstr>
      <vt:lpstr>Vapor Trail</vt:lpstr>
      <vt:lpstr>1_Office Theme</vt:lpstr>
      <vt:lpstr>Retrospect</vt:lpstr>
      <vt:lpstr>8_Office Theme</vt:lpstr>
      <vt:lpstr>Skills 2 propel</vt:lpstr>
      <vt:lpstr>WELCOME</vt:lpstr>
      <vt:lpstr>Agenda</vt:lpstr>
      <vt:lpstr>Deputy Mayor of Causeway Coast and Glens   Alderman Sandra Hunter </vt:lpstr>
      <vt:lpstr>PowerPoint Presentation</vt:lpstr>
      <vt:lpstr>LMP Members</vt:lpstr>
      <vt:lpstr>LMP Action Plan</vt:lpstr>
      <vt:lpstr>LMP FOCUs</vt:lpstr>
      <vt:lpstr>Programmes </vt:lpstr>
      <vt:lpstr>CCG LMP Achievements</vt:lpstr>
      <vt:lpstr>PowerPoint Presentation</vt:lpstr>
      <vt:lpstr>Employer Case Study</vt:lpstr>
      <vt:lpstr>Employer Case Study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Skills SUPPORT</vt:lpstr>
      <vt:lpstr>  Strategic Leadership &amp; Capability Development Solutions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Leadership 2026 - What’s needed?</vt:lpstr>
      <vt:lpstr>PowerPoint Presentation</vt:lpstr>
      <vt:lpstr>PowerPoint Presentation</vt:lpstr>
      <vt:lpstr>The Leader Programme</vt:lpstr>
      <vt:lpstr>PowerPoint Presentation</vt:lpstr>
      <vt:lpstr>Specialist Mentoring  Support</vt:lpstr>
      <vt:lpstr>Non-Executive Director Support</vt:lpstr>
      <vt:lpstr>PowerPoint Presentation</vt:lpstr>
      <vt:lpstr>PowerPoint Presentation</vt:lpstr>
      <vt:lpstr>PowerPoint Presentation</vt:lpstr>
      <vt:lpstr>International Sales Leadership Programme</vt:lpstr>
      <vt:lpstr>PowerPoint Presentation</vt:lpstr>
      <vt:lpstr>PowerPoint Presentation</vt:lpstr>
      <vt:lpstr>Skills SUPPORT</vt:lpstr>
      <vt:lpstr>DfE Apprenticeship Programmes</vt:lpstr>
      <vt:lpstr>DfE Apprenticeship NI Programme and Higher Level Apprenticeship Programme</vt:lpstr>
      <vt:lpstr>Apprenticeship NI frameworks</vt:lpstr>
      <vt:lpstr>Eligibility and entry to the programme</vt:lpstr>
      <vt:lpstr>Apprenticeship participation and investment</vt:lpstr>
      <vt:lpstr>Employer incentives</vt:lpstr>
      <vt:lpstr>Skills Focus Funding for Employers</vt:lpstr>
      <vt:lpstr>Appetite for apprenticeships across NI</vt:lpstr>
      <vt:lpstr>NI Apprenticeship Week</vt:lpstr>
      <vt:lpstr>Sectoral Partnerships</vt:lpstr>
      <vt:lpstr>Apprenticeship Week runs 1–5 February 2027</vt:lpstr>
      <vt:lpstr>Citizen Space is live — event submissions close 8 January</vt:lpstr>
      <vt:lpstr>NI Apprenticeship Awards</vt:lpstr>
      <vt:lpstr>Three milestones frame the 2027 Apprenticeship Awards</vt:lpstr>
      <vt:lpstr>Summary: skills and participation</vt:lpstr>
      <vt:lpstr>Summary: future opportunities</vt:lpstr>
      <vt:lpstr>Thanks for asking us along and we will be here after to chat and help support any of you interested in the apprenticeship model.</vt:lpstr>
      <vt:lpstr>OTHER Skills Support</vt:lpstr>
      <vt:lpstr>Personal Learning Account</vt:lpstr>
      <vt:lpstr>PowerPoint Presentation</vt:lpstr>
      <vt:lpstr>PowerPoint Presentation</vt:lpstr>
      <vt:lpstr>PowerPoint Presentation</vt:lpstr>
      <vt:lpstr>PowerPoint Presentation</vt:lpstr>
      <vt:lpstr>ANY Questions?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Marc McGerty</dc:creator>
  <cp:lastModifiedBy>Marc McGerty</cp:lastModifiedBy>
  <cp:revision>16</cp:revision>
  <dcterms:created xsi:type="dcterms:W3CDTF">2026-10-13T14:22:36Z</dcterms:created>
  <dcterms:modified xsi:type="dcterms:W3CDTF">2026-10-14T20:40:31Z</dcterms:modified>
</cp:coreProperties>
</file>